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0.jpg" ContentType="image/jpeg"/>
  <Override PartName="/ppt/notesSlides/notesSlide8.xml" ContentType="application/vnd.openxmlformats-officedocument.presentationml.notesSlide+xml"/>
  <Override PartName="/ppt/media/image31.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3.jpg" ContentType="image/jpeg"/>
  <Override PartName="/ppt/media/image34.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36"/>
  </p:notesMasterIdLst>
  <p:sldIdLst>
    <p:sldId id="354" r:id="rId5"/>
    <p:sldId id="355" r:id="rId6"/>
    <p:sldId id="356" r:id="rId7"/>
    <p:sldId id="464" r:id="rId8"/>
    <p:sldId id="358" r:id="rId9"/>
    <p:sldId id="468" r:id="rId10"/>
    <p:sldId id="362" r:id="rId11"/>
    <p:sldId id="361" r:id="rId12"/>
    <p:sldId id="368" r:id="rId13"/>
    <p:sldId id="469" r:id="rId14"/>
    <p:sldId id="470" r:id="rId15"/>
    <p:sldId id="473" r:id="rId16"/>
    <p:sldId id="474" r:id="rId17"/>
    <p:sldId id="475" r:id="rId18"/>
    <p:sldId id="476" r:id="rId19"/>
    <p:sldId id="477" r:id="rId20"/>
    <p:sldId id="478" r:id="rId21"/>
    <p:sldId id="479" r:id="rId22"/>
    <p:sldId id="256" r:id="rId23"/>
    <p:sldId id="269" r:id="rId24"/>
    <p:sldId id="265" r:id="rId25"/>
    <p:sldId id="267" r:id="rId26"/>
    <p:sldId id="272" r:id="rId27"/>
    <p:sldId id="401" r:id="rId28"/>
    <p:sldId id="268" r:id="rId29"/>
    <p:sldId id="399" r:id="rId30"/>
    <p:sldId id="402" r:id="rId31"/>
    <p:sldId id="363" r:id="rId32"/>
    <p:sldId id="364" r:id="rId33"/>
    <p:sldId id="466" r:id="rId34"/>
    <p:sldId id="366"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Prometo Medium" panose="020B060402020202020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90012" autoAdjust="0"/>
  </p:normalViewPr>
  <p:slideViewPr>
    <p:cSldViewPr snapToGrid="0">
      <p:cViewPr varScale="1">
        <p:scale>
          <a:sx n="100" d="100"/>
          <a:sy n="100"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237833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0DD09-6496-4322-A126-8B3F8E69DF1B}" type="slidenum">
              <a:rPr lang="en-US" smtClean="0"/>
              <a:t>14</a:t>
            </a:fld>
            <a:endParaRPr lang="en-US" dirty="0"/>
          </a:p>
        </p:txBody>
      </p:sp>
    </p:spTree>
    <p:extLst>
      <p:ext uri="{BB962C8B-B14F-4D97-AF65-F5344CB8AC3E}">
        <p14:creationId xmlns:p14="http://schemas.microsoft.com/office/powerpoint/2010/main" val="172603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0DD09-6496-4322-A126-8B3F8E69DF1B}" type="slidenum">
              <a:rPr lang="en-US" smtClean="0"/>
              <a:t>16</a:t>
            </a:fld>
            <a:endParaRPr lang="en-US" dirty="0"/>
          </a:p>
        </p:txBody>
      </p:sp>
    </p:spTree>
    <p:extLst>
      <p:ext uri="{BB962C8B-B14F-4D97-AF65-F5344CB8AC3E}">
        <p14:creationId xmlns:p14="http://schemas.microsoft.com/office/powerpoint/2010/main" val="27403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EC2E0-996D-403F-8F50-361728D331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48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28</a:t>
            </a:fld>
            <a:endParaRPr lang="en-US" dirty="0"/>
          </a:p>
        </p:txBody>
      </p:sp>
    </p:spTree>
    <p:extLst>
      <p:ext uri="{BB962C8B-B14F-4D97-AF65-F5344CB8AC3E}">
        <p14:creationId xmlns:p14="http://schemas.microsoft.com/office/powerpoint/2010/main" val="250863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Thank you all for sharing your wealth of knowledge in this area. We will now open up for a Q&amp;A session with our presenters. Please enter any questions you have in the Q&amp;A feature, and I will pose the questions to the panel as they come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*On Monday, there was an announcement that CVS health foundation awards $6.6 million in grants to maternal health services. In addition to ensuring bills are passed by our government leaders, what do you hope to see accomplished in the near future to reduce the maternal health crisis we are facing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29</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30</a:t>
            </a:fld>
            <a:endParaRPr lang="en-US" dirty="0"/>
          </a:p>
        </p:txBody>
      </p:sp>
    </p:spTree>
    <p:extLst>
      <p:ext uri="{BB962C8B-B14F-4D97-AF65-F5344CB8AC3E}">
        <p14:creationId xmlns:p14="http://schemas.microsoft.com/office/powerpoint/2010/main" val="412877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31</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76409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b="0" i="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6294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383921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425720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E12A-BC44-F555-B867-729188A52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F92DE7-8441-00AB-51E4-5BCD69E48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F7DF94-2C99-2F11-0666-89E8B5FA3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26951-2659-4C6A-05AC-76529802E073}"/>
              </a:ext>
            </a:extLst>
          </p:cNvPr>
          <p:cNvSpPr>
            <a:spLocks noGrp="1"/>
          </p:cNvSpPr>
          <p:nvPr>
            <p:ph type="dt" sz="half" idx="10"/>
          </p:nvPr>
        </p:nvSpPr>
        <p:spPr/>
        <p:txBody>
          <a:bodyPr/>
          <a:lstStyle/>
          <a:p>
            <a:fld id="{456A2936-5101-4443-98AA-2A7384D8AAD4}" type="datetimeFigureOut">
              <a:rPr lang="en-US" smtClean="0"/>
              <a:t>8/15/2023</a:t>
            </a:fld>
            <a:endParaRPr lang="en-US" dirty="0"/>
          </a:p>
        </p:txBody>
      </p:sp>
      <p:sp>
        <p:nvSpPr>
          <p:cNvPr id="6" name="Footer Placeholder 5">
            <a:extLst>
              <a:ext uri="{FF2B5EF4-FFF2-40B4-BE49-F238E27FC236}">
                <a16:creationId xmlns:a16="http://schemas.microsoft.com/office/drawing/2014/main" id="{DCC75859-8A38-E548-33D3-70CE4F7928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C71419-3ACD-6E49-ADE7-5834546306BC}"/>
              </a:ext>
            </a:extLst>
          </p:cNvPr>
          <p:cNvSpPr>
            <a:spLocks noGrp="1"/>
          </p:cNvSpPr>
          <p:nvPr>
            <p:ph type="sldNum" sz="quarter" idx="12"/>
          </p:nvPr>
        </p:nvSpPr>
        <p:spPr/>
        <p:txBody>
          <a:bodyPr/>
          <a:lstStyle/>
          <a:p>
            <a:fld id="{4C92280A-E96D-4760-8030-42F45AAADEC3}" type="slidenum">
              <a:rPr lang="en-US" smtClean="0"/>
              <a:t>‹#›</a:t>
            </a:fld>
            <a:endParaRPr lang="en-US" dirty="0"/>
          </a:p>
        </p:txBody>
      </p:sp>
    </p:spTree>
    <p:extLst>
      <p:ext uri="{BB962C8B-B14F-4D97-AF65-F5344CB8AC3E}">
        <p14:creationId xmlns:p14="http://schemas.microsoft.com/office/powerpoint/2010/main" val="390567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 id="2147483700" r:id="rId45"/>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nate.gov/senators/senators-contact.htm" TargetMode="External"/><Relationship Id="rId7" Type="http://schemas.openxmlformats.org/officeDocument/2006/relationships/image" Target="../media/image37.png"/><Relationship Id="rId2" Type="http://schemas.openxmlformats.org/officeDocument/2006/relationships/hyperlink" Target="https://www.house.gov/representatives/find-your-representative" TargetMode="External"/><Relationship Id="rId1" Type="http://schemas.openxmlformats.org/officeDocument/2006/relationships/slideLayout" Target="../slideLayouts/slideLayout3.xml"/><Relationship Id="rId6" Type="http://schemas.openxmlformats.org/officeDocument/2006/relationships/hyperlink" Target="https://himss.quorum.us/" TargetMode="External"/><Relationship Id="rId5" Type="http://schemas.openxmlformats.org/officeDocument/2006/relationships/hyperlink" Target="https://twitter.com/BMHCaucus" TargetMode="External"/><Relationship Id="rId4" Type="http://schemas.openxmlformats.org/officeDocument/2006/relationships/hyperlink" Target="https://blackmaternalhealthcaucus-underwood.house.gov/Momnib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hub.mph.in.gov/lt/dataset/equity-portal-infant-and-maternal-health-data" TargetMode="External"/><Relationship Id="rId2" Type="http://schemas.openxmlformats.org/officeDocument/2006/relationships/hyperlink" Target="https://www.guttmacher.org/state-policy/explore/maternal-mortality-review-committee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s.ga.gov/legislation/64089" TargetMode="External"/><Relationship Id="rId2" Type="http://schemas.openxmlformats.org/officeDocument/2006/relationships/hyperlink" Target="https://urldefense.proofpoint.com/v2/url?u=https-3A__eur01.safelinks.protection.outlook.com_-3Furl-3Dhttps-253A-252F-252Fwww.capitol.tn.gov-252FBills-252F113-252FBill-252FHB0567.pdf-26data-3D05-257C01-257C-257Cbb9c79975c5440165cdc08db21b1bd8d-257C1a407a2d76754d178692b3ac285306e4-257C0-257C0-257C638140819485442789-257CUnknown-257CTWFpbGZsb3d8eyJWIjoiMC4wLjAwMDAiLCJQIjoiV2luMzIiLCJBTiI6Ik1haWwiLCJXVCI6Mn0-253D-257C3000-257C-257C-257C-26sdata-3D7TNcXB4zoU4nW4-252BZsRgn-252FS-252BVydnn4aKtTOOFRZVkrTU-253D-26reserved-3D0&amp;d=DwMFAg&amp;c=JHHkSQuaqwDHGORnIQuaBw&amp;r=4l57sg7EtjE8ZYbD_ZRFkgUNukKRyIrYqDB7gsQ5pQw&amp;m=G-5vZoLn7Gz--UhAcNNb3nv6YwKS9B0hLvgwibWQMcTNuI9fT-rZ63hXd5u_1mTG&amp;s=NaDzlVRAOhEaToFl75iwhDSGXw7nKFGaffGeTEDjLyc&amp;e=" TargetMode="External"/><Relationship Id="rId1" Type="http://schemas.openxmlformats.org/officeDocument/2006/relationships/slideLayout" Target="../slideLayouts/slideLayout3.xml"/><Relationship Id="rId5" Type="http://schemas.openxmlformats.org/officeDocument/2006/relationships/hyperlink" Target="https://www.legis.state.pa.us/cfdocs/billinfo/billinfo.cfm?syear=2023&amp;sind=0&amp;body=S&amp;type=B&amp;bn=262" TargetMode="External"/><Relationship Id="rId4" Type="http://schemas.openxmlformats.org/officeDocument/2006/relationships/hyperlink" Target="https://www.legis.ga.gov/legislation/6350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imss.quorum.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hyperlink" Target="https://www.himss.org/resources/developing-digital-tech-enabled-maternal-health-roundtable-report" TargetMode="External"/><Relationship Id="rId2" Type="http://schemas.openxmlformats.org/officeDocument/2006/relationships/hyperlink" Target="https://www.himss.org/what-we-do-public-policy-advocacy/maternal-health-state-community-health-actions" TargetMode="External"/><Relationship Id="rId1" Type="http://schemas.openxmlformats.org/officeDocument/2006/relationships/slideLayout" Target="../slideLayouts/slideLayout3.xml"/><Relationship Id="rId6" Type="http://schemas.openxmlformats.org/officeDocument/2006/relationships/hyperlink" Target="https://www.medicaid.gov/medicaid/section-1115-demonstrations/about-section-1115-demonstrations/index.html" TargetMode="External"/><Relationship Id="rId5" Type="http://schemas.openxmlformats.org/officeDocument/2006/relationships/hyperlink" Target="https://hub.mph.in.gov/lt/dataset/equity-portal-infant-and-maternal-health-data" TargetMode="External"/><Relationship Id="rId4" Type="http://schemas.openxmlformats.org/officeDocument/2006/relationships/hyperlink" Target="https://www.guttmacher.org/state-policy/explore/maternal-mortality-review-committe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48.png"/><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s://www.himss.org/membership-participation/physician-commun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269404" y="1920512"/>
            <a:ext cx="11559459" cy="109878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chemeClr val="bg1"/>
                </a:solidFill>
                <a:latin typeface="Prometo Medium" panose="020B0704030203060203" pitchFamily="34" charset="0"/>
              </a:rPr>
              <a:t>Advancing Maternal and Infant Healthcare: Driving Progress Through Policy, Technology and Practice</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269404" y="4819811"/>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August 16, 2023</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2" name="Content Placeholder 11"/>
          <p:cNvSpPr>
            <a:spLocks noGrp="1"/>
          </p:cNvSpPr>
          <p:nvPr>
            <p:ph idx="1"/>
          </p:nvPr>
        </p:nvSpPr>
        <p:spPr>
          <a:xfrm>
            <a:off x="326603" y="1856714"/>
            <a:ext cx="6746001" cy="4064055"/>
          </a:xfrm>
        </p:spPr>
        <p:txBody>
          <a:bodyPr>
            <a:noAutofit/>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Dr. Rachel Peragallo Urrutia is an Associate Professor of Obstetrics and Gynecology and is also board certified in Preventive Medicine. She provides prenatal and delivery care for patients at UNC. She is a consultant for the North Carolina Department of Health and Human Services Women Infant and Community Wellness Section. </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rPr>
              <a:t>Dr. </a:t>
            </a:r>
            <a:r>
              <a:rPr lang="en-US" dirty="0">
                <a:effectLst/>
                <a:latin typeface="Calibri" panose="020F0502020204030204" pitchFamily="34" charset="0"/>
                <a:ea typeface="Calibri" panose="020F0502020204030204" pitchFamily="34" charset="0"/>
              </a:rPr>
              <a:t>Rachel Peragallo Urrutia is the one of the principal investigators on the Accountability for Care through Undoing Racism and Equity for Moms, a cluster randomized trial that is testing data accountability and transparency tools created together with the NC Health Information Exchange Authority to reduce disparities in maternal and infant health outcomes.</a:t>
            </a:r>
          </a:p>
        </p:txBody>
      </p:sp>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81" r="3781"/>
          <a:stretch/>
        </p:blipFill>
        <p:spPr>
          <a:xfrm>
            <a:off x="7591210" y="1856714"/>
            <a:ext cx="4239569" cy="4064054"/>
          </a:xfrm>
        </p:spPr>
      </p:pic>
      <p:sp>
        <p:nvSpPr>
          <p:cNvPr id="11" name="Title 10"/>
          <p:cNvSpPr>
            <a:spLocks noGrp="1"/>
          </p:cNvSpPr>
          <p:nvPr>
            <p:ph type="title"/>
          </p:nvPr>
        </p:nvSpPr>
        <p:spPr>
          <a:xfrm>
            <a:off x="326603" y="335712"/>
            <a:ext cx="7783379" cy="1028700"/>
          </a:xfrm>
        </p:spPr>
        <p:txBody>
          <a:bodyPr/>
          <a:lstStyle/>
          <a:p>
            <a:pPr marL="0" indent="0">
              <a:buNone/>
            </a:pPr>
            <a:r>
              <a:rPr lang="en-US" dirty="0">
                <a:solidFill>
                  <a:schemeClr val="accent1"/>
                </a:solidFill>
              </a:rPr>
              <a:t>Rachel Peragallo Urrutia, MD</a:t>
            </a:r>
            <a:br>
              <a:rPr lang="en-US" dirty="0">
                <a:solidFill>
                  <a:schemeClr val="accent1"/>
                </a:solidFill>
              </a:rPr>
            </a:br>
            <a:r>
              <a:rPr lang="en-US" sz="1600" dirty="0">
                <a:solidFill>
                  <a:schemeClr val="accent1">
                    <a:lumMod val="75000"/>
                  </a:schemeClr>
                </a:solidFill>
                <a:latin typeface="Prometo Medium" panose="020B0604020202020204" charset="0"/>
              </a:rPr>
              <a:t>Assistant Prof of OB/GYN and Preventive Medicine Resident at University of North Carolina</a:t>
            </a:r>
            <a:br>
              <a:rPr lang="en-US" sz="1600" dirty="0">
                <a:solidFill>
                  <a:schemeClr val="accent1"/>
                </a:solidFill>
              </a:rPr>
            </a:br>
            <a:br>
              <a:rPr lang="en-US" sz="12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251822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35357-328B-0C37-A2B5-04B2E53963BD}"/>
              </a:ext>
            </a:extLst>
          </p:cNvPr>
          <p:cNvSpPr>
            <a:spLocks noGrp="1"/>
          </p:cNvSpPr>
          <p:nvPr>
            <p:ph type="sldNum" sz="quarter" idx="10"/>
          </p:nvPr>
        </p:nvSpPr>
        <p:spPr/>
        <p:txBody>
          <a:bodyPr/>
          <a:lstStyle/>
          <a:p>
            <a:fld id="{D8D877B3-D348-4611-9BDB-C5374591D951}" type="slidenum">
              <a:rPr lang="en-US" smtClean="0"/>
              <a:pPr/>
              <a:t>11</a:t>
            </a:fld>
            <a:endParaRPr lang="en-US" dirty="0"/>
          </a:p>
        </p:txBody>
      </p:sp>
      <p:pic>
        <p:nvPicPr>
          <p:cNvPr id="6" name="Picture Placeholder 5">
            <a:extLst>
              <a:ext uri="{FF2B5EF4-FFF2-40B4-BE49-F238E27FC236}">
                <a16:creationId xmlns:a16="http://schemas.microsoft.com/office/drawing/2014/main" id="{81D18F46-6E2F-6AFB-5290-A32CFAEB019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293" t="1043" r="1037" b="19870"/>
          <a:stretch/>
        </p:blipFill>
        <p:spPr>
          <a:xfrm>
            <a:off x="1103972" y="776748"/>
            <a:ext cx="3094402" cy="3438413"/>
          </a:xfrm>
        </p:spPr>
      </p:pic>
      <p:sp>
        <p:nvSpPr>
          <p:cNvPr id="5" name="Title 4">
            <a:extLst>
              <a:ext uri="{FF2B5EF4-FFF2-40B4-BE49-F238E27FC236}">
                <a16:creationId xmlns:a16="http://schemas.microsoft.com/office/drawing/2014/main" id="{33F90457-A3B1-E6D4-2798-86507993EB54}"/>
              </a:ext>
            </a:extLst>
          </p:cNvPr>
          <p:cNvSpPr>
            <a:spLocks noGrp="1"/>
          </p:cNvSpPr>
          <p:nvPr>
            <p:ph type="title"/>
          </p:nvPr>
        </p:nvSpPr>
        <p:spPr>
          <a:xfrm>
            <a:off x="142638" y="4317473"/>
            <a:ext cx="5069272" cy="1028700"/>
          </a:xfrm>
        </p:spPr>
        <p:txBody>
          <a:bodyPr/>
          <a:lstStyle/>
          <a:p>
            <a:pPr algn="ctr"/>
            <a:r>
              <a:rPr lang="en-US" sz="2800" dirty="0"/>
              <a:t>David Gray</a:t>
            </a:r>
            <a:br>
              <a:rPr lang="en-US" sz="3200" dirty="0"/>
            </a:br>
            <a:r>
              <a:rPr lang="en-US" sz="1800" dirty="0"/>
              <a:t>Director of HIMSS Government Relations </a:t>
            </a:r>
            <a:endParaRPr lang="en-US" sz="3200" dirty="0"/>
          </a:p>
        </p:txBody>
      </p:sp>
      <p:sp>
        <p:nvSpPr>
          <p:cNvPr id="7" name="Title 4">
            <a:extLst>
              <a:ext uri="{FF2B5EF4-FFF2-40B4-BE49-F238E27FC236}">
                <a16:creationId xmlns:a16="http://schemas.microsoft.com/office/drawing/2014/main" id="{AB10152D-B992-A86E-E1C1-EFC6E401187D}"/>
              </a:ext>
            </a:extLst>
          </p:cNvPr>
          <p:cNvSpPr txBox="1">
            <a:spLocks/>
          </p:cNvSpPr>
          <p:nvPr/>
        </p:nvSpPr>
        <p:spPr>
          <a:xfrm>
            <a:off x="5432241" y="4317473"/>
            <a:ext cx="5069272" cy="1028700"/>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gn="ctr"/>
            <a:r>
              <a:rPr lang="en-US" sz="2800" dirty="0"/>
              <a:t>Valerie Rogers </a:t>
            </a:r>
            <a:br>
              <a:rPr lang="en-US" sz="3200" dirty="0"/>
            </a:br>
            <a:r>
              <a:rPr lang="en-US" sz="1800" dirty="0"/>
              <a:t>Director of HIMSS Government Relations </a:t>
            </a:r>
            <a:endParaRPr lang="en-US" sz="3200" dirty="0"/>
          </a:p>
        </p:txBody>
      </p:sp>
      <p:pic>
        <p:nvPicPr>
          <p:cNvPr id="3" name="Picture 2">
            <a:extLst>
              <a:ext uri="{FF2B5EF4-FFF2-40B4-BE49-F238E27FC236}">
                <a16:creationId xmlns:a16="http://schemas.microsoft.com/office/drawing/2014/main" id="{D562CECC-67C1-8206-5268-B544D56F55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51639" y="1022203"/>
            <a:ext cx="3476478" cy="3036647"/>
          </a:xfrm>
          <a:prstGeom prst="rect">
            <a:avLst/>
          </a:prstGeom>
        </p:spPr>
      </p:pic>
    </p:spTree>
    <p:extLst>
      <p:ext uri="{BB962C8B-B14F-4D97-AF65-F5344CB8AC3E}">
        <p14:creationId xmlns:p14="http://schemas.microsoft.com/office/powerpoint/2010/main" val="71658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454412" y="2463829"/>
            <a:ext cx="11292021" cy="308943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lvl="0" algn="ctr">
              <a:defRPr/>
            </a:pPr>
            <a:r>
              <a:rPr lang="en-US" sz="6600" dirty="0">
                <a:solidFill>
                  <a:schemeClr val="bg1"/>
                </a:solidFill>
              </a:rPr>
              <a:t>Maternal Health Legislative Activity on Capital Hill</a:t>
            </a:r>
            <a:endParaRPr lang="en-US" sz="9600" dirty="0">
              <a:solidFill>
                <a:schemeClr val="bg1"/>
              </a:solidFill>
              <a:latin typeface="Prometo Medium" panose="020B0704030203060203" pitchFamily="34" charset="0"/>
            </a:endParaRPr>
          </a:p>
        </p:txBody>
      </p:sp>
    </p:spTree>
    <p:extLst>
      <p:ext uri="{BB962C8B-B14F-4D97-AF65-F5344CB8AC3E}">
        <p14:creationId xmlns:p14="http://schemas.microsoft.com/office/powerpoint/2010/main" val="203760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13</a:t>
            </a:fld>
            <a:endParaRPr lang="en-US" dirty="0"/>
          </a:p>
        </p:txBody>
      </p:sp>
      <p:sp>
        <p:nvSpPr>
          <p:cNvPr id="9" name="Title 1"/>
          <p:cNvSpPr>
            <a:spLocks noGrp="1"/>
          </p:cNvSpPr>
          <p:nvPr>
            <p:ph type="title"/>
          </p:nvPr>
        </p:nvSpPr>
        <p:spPr>
          <a:xfrm>
            <a:off x="364236" y="516410"/>
            <a:ext cx="10918384" cy="1055536"/>
          </a:xfrm>
        </p:spPr>
        <p:txBody>
          <a:bodyPr/>
          <a:lstStyle/>
          <a:p>
            <a:pPr algn="ctr"/>
            <a:r>
              <a:rPr lang="en-US" sz="3200" b="1" dirty="0"/>
              <a:t>Black Maternal Health </a:t>
            </a:r>
            <a:r>
              <a:rPr lang="en-US" sz="3200" b="1" dirty="0" err="1"/>
              <a:t>Momnibus</a:t>
            </a:r>
            <a:r>
              <a:rPr lang="en-US" sz="3200" b="1" dirty="0"/>
              <a:t> Act (aka </a:t>
            </a:r>
            <a:r>
              <a:rPr lang="en-US" sz="3200" b="1" dirty="0" err="1"/>
              <a:t>Momnibus</a:t>
            </a:r>
            <a:r>
              <a:rPr lang="en-US" sz="3200" b="1" dirty="0"/>
              <a:t>)</a:t>
            </a:r>
            <a:endParaRPr lang="en-US" b="1" dirty="0"/>
          </a:p>
        </p:txBody>
      </p:sp>
      <p:sp>
        <p:nvSpPr>
          <p:cNvPr id="10" name="Content Placeholder 2"/>
          <p:cNvSpPr>
            <a:spLocks noGrp="1"/>
          </p:cNvSpPr>
          <p:nvPr>
            <p:ph idx="1"/>
          </p:nvPr>
        </p:nvSpPr>
        <p:spPr>
          <a:xfrm>
            <a:off x="205574" y="925315"/>
            <a:ext cx="11411810" cy="5232388"/>
          </a:xfrm>
        </p:spPr>
        <p:txBody>
          <a:bodyPr wrap="square">
            <a:normAutofit fontScale="92500" lnSpcReduction="10000"/>
          </a:bodyPr>
          <a:lstStyle/>
          <a:p>
            <a:pPr>
              <a:lnSpc>
                <a:spcPct val="120000"/>
              </a:lnSpc>
            </a:pPr>
            <a:r>
              <a:rPr lang="en-US" dirty="0"/>
              <a:t>Introduced in the House and Senate on May 15, 2023 in honor of Mother’s Day</a:t>
            </a:r>
          </a:p>
          <a:p>
            <a:pPr lvl="1">
              <a:lnSpc>
                <a:spcPct val="120000"/>
              </a:lnSpc>
            </a:pPr>
            <a:r>
              <a:rPr lang="en-US" dirty="0"/>
              <a:t>Led by Representatives Adams and Underwood in the House and Senator Booker in the Senate</a:t>
            </a:r>
          </a:p>
          <a:p>
            <a:pPr lvl="1">
              <a:lnSpc>
                <a:spcPct val="120000"/>
              </a:lnSpc>
            </a:pPr>
            <a:r>
              <a:rPr lang="en-US" dirty="0"/>
              <a:t>The House bill has 190 cosponsors, while the Senate bill has 30 cosponsors – all Democrats</a:t>
            </a:r>
          </a:p>
          <a:p>
            <a:pPr>
              <a:lnSpc>
                <a:spcPct val="120000"/>
              </a:lnSpc>
            </a:pPr>
            <a:r>
              <a:rPr lang="en-US" dirty="0" err="1"/>
              <a:t>Momnibus</a:t>
            </a:r>
            <a:r>
              <a:rPr lang="en-US" dirty="0"/>
              <a:t> Act is a comprehensive legislative package composed of 13 sections that address every leading driver of maternal mortality and morbidity in the United States and tackle long-standing health care disparities. </a:t>
            </a:r>
          </a:p>
          <a:p>
            <a:pPr>
              <a:lnSpc>
                <a:spcPct val="120000"/>
              </a:lnSpc>
            </a:pPr>
            <a:r>
              <a:rPr lang="en-US" dirty="0"/>
              <a:t>Each section of the </a:t>
            </a:r>
            <a:r>
              <a:rPr lang="en-US" dirty="0" err="1"/>
              <a:t>Momnibus</a:t>
            </a:r>
            <a:r>
              <a:rPr lang="en-US" dirty="0"/>
              <a:t> package has been introduced as a</a:t>
            </a:r>
            <a:br>
              <a:rPr lang="en-US" dirty="0"/>
            </a:br>
            <a:r>
              <a:rPr lang="en-US" dirty="0"/>
              <a:t>standalone bill in both the House and Senate, allowing individual bills to </a:t>
            </a:r>
            <a:br>
              <a:rPr lang="en-US" dirty="0"/>
            </a:br>
            <a:r>
              <a:rPr lang="en-US" dirty="0"/>
              <a:t>move forward without waiting for the entire package to be signed into </a:t>
            </a:r>
            <a:br>
              <a:rPr lang="en-US" dirty="0"/>
            </a:br>
            <a:r>
              <a:rPr lang="en-US" dirty="0"/>
              <a:t>law.</a:t>
            </a:r>
          </a:p>
          <a:p>
            <a:pPr>
              <a:lnSpc>
                <a:spcPct val="120000"/>
              </a:lnSpc>
            </a:pPr>
            <a:r>
              <a:rPr lang="en-US" dirty="0" err="1"/>
              <a:t>Momnibus</a:t>
            </a:r>
            <a:r>
              <a:rPr lang="en-US" dirty="0"/>
              <a:t> package endorsed by over 200 organizations, including HIMSS.</a:t>
            </a:r>
          </a:p>
          <a:p>
            <a:pPr>
              <a:lnSpc>
                <a:spcPct val="100000"/>
              </a:lnSpc>
            </a:pPr>
            <a:r>
              <a:rPr lang="en-US" dirty="0" err="1"/>
              <a:t>Momnibus</a:t>
            </a:r>
            <a:r>
              <a:rPr lang="en-US" dirty="0"/>
              <a:t> Bills signed into law in 117</a:t>
            </a:r>
            <a:r>
              <a:rPr lang="en-US" baseline="30000" dirty="0"/>
              <a:t>th</a:t>
            </a:r>
            <a:r>
              <a:rPr lang="en-US" dirty="0"/>
              <a:t> Congress</a:t>
            </a:r>
          </a:p>
          <a:p>
            <a:pPr lvl="1"/>
            <a:r>
              <a:rPr lang="en-US" dirty="0"/>
              <a:t>Protecting Moms Who Served Act (Signed into Law 11/30/21)</a:t>
            </a:r>
          </a:p>
          <a:p>
            <a:pPr lvl="1"/>
            <a:r>
              <a:rPr lang="en-US" dirty="0"/>
              <a:t>One provision of the Data to Save Moms Act – funding for maternal health research at Minority-Serving Institutions – was enacted through the Fiscal Year 2023 government spending package.</a:t>
            </a:r>
          </a:p>
        </p:txBody>
      </p:sp>
      <p:pic>
        <p:nvPicPr>
          <p:cNvPr id="16" name="Picture 15" descr="https://blackmaternalhealthcaucus-underwood.house.gov/sites/blackmaternalhealthcaucus.house.gov/files/styles/congress_featured_image/public/featured_image/Black%20Maternal%20Health%20Momnibus%5B62160%5D.png?itok=iC0hRrD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8057" y="2704011"/>
            <a:ext cx="2926195" cy="185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7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14</a:t>
            </a:fld>
            <a:endParaRPr lang="en-US" dirty="0"/>
          </a:p>
        </p:txBody>
      </p:sp>
      <p:sp>
        <p:nvSpPr>
          <p:cNvPr id="9" name="Title 1"/>
          <p:cNvSpPr>
            <a:spLocks noGrp="1"/>
          </p:cNvSpPr>
          <p:nvPr>
            <p:ph type="title"/>
          </p:nvPr>
        </p:nvSpPr>
        <p:spPr>
          <a:xfrm>
            <a:off x="353962" y="320242"/>
            <a:ext cx="10918384" cy="1028700"/>
          </a:xfrm>
        </p:spPr>
        <p:txBody>
          <a:bodyPr/>
          <a:lstStyle/>
          <a:p>
            <a:pPr algn="ctr"/>
            <a:r>
              <a:rPr lang="en-US" sz="3200" b="1" dirty="0"/>
              <a:t>Black Maternal Health </a:t>
            </a:r>
            <a:r>
              <a:rPr lang="en-US" sz="3200" b="1" dirty="0" err="1"/>
              <a:t>Momnibus</a:t>
            </a:r>
            <a:r>
              <a:rPr lang="en-US" sz="3200" b="1" dirty="0"/>
              <a:t> Act Bills/Sections</a:t>
            </a:r>
            <a:endParaRPr lang="en-US" b="1" dirty="0"/>
          </a:p>
        </p:txBody>
      </p:sp>
      <p:sp>
        <p:nvSpPr>
          <p:cNvPr id="10" name="Content Placeholder 2"/>
          <p:cNvSpPr>
            <a:spLocks noGrp="1"/>
          </p:cNvSpPr>
          <p:nvPr>
            <p:ph idx="1"/>
          </p:nvPr>
        </p:nvSpPr>
        <p:spPr>
          <a:xfrm>
            <a:off x="175647" y="742125"/>
            <a:ext cx="11840705" cy="5555586"/>
          </a:xfrm>
        </p:spPr>
        <p:txBody>
          <a:bodyPr wrap="square" numCol="2">
            <a:noAutofit/>
          </a:bodyPr>
          <a:lstStyle/>
          <a:p>
            <a:pPr>
              <a:lnSpc>
                <a:spcPct val="100000"/>
              </a:lnSpc>
            </a:pPr>
            <a:r>
              <a:rPr lang="en-US" sz="1600" dirty="0"/>
              <a:t>Social Determinants for Moms Act (HR. 3322 /S. 1594)</a:t>
            </a:r>
          </a:p>
          <a:p>
            <a:pPr lvl="1"/>
            <a:r>
              <a:rPr lang="en-US" sz="1400" dirty="0"/>
              <a:t>Led by Representative </a:t>
            </a:r>
            <a:r>
              <a:rPr lang="en-US" sz="1400" dirty="0" err="1"/>
              <a:t>Jahana</a:t>
            </a:r>
            <a:r>
              <a:rPr lang="en-US" sz="1400" dirty="0"/>
              <a:t> Hayes and Senator Richard Blumenthal</a:t>
            </a:r>
          </a:p>
          <a:p>
            <a:pPr>
              <a:lnSpc>
                <a:spcPct val="100000"/>
              </a:lnSpc>
            </a:pPr>
            <a:r>
              <a:rPr lang="en-US" sz="1600" dirty="0"/>
              <a:t>Extending WIC for New Moms Act (HR. 3332 /S. 1593)</a:t>
            </a:r>
          </a:p>
          <a:p>
            <a:pPr lvl="1"/>
            <a:r>
              <a:rPr lang="en-US" sz="1400" dirty="0"/>
              <a:t>Led by Representative Lucy McBath and Senator Richard Blumenthal</a:t>
            </a:r>
          </a:p>
          <a:p>
            <a:pPr>
              <a:lnSpc>
                <a:spcPct val="100000"/>
              </a:lnSpc>
            </a:pPr>
            <a:r>
              <a:rPr lang="en-US" sz="1600" dirty="0"/>
              <a:t>Kira Johnson Act (HR. 3310 /S. 2239)</a:t>
            </a:r>
          </a:p>
          <a:p>
            <a:pPr lvl="1"/>
            <a:r>
              <a:rPr lang="en-US" sz="1400" dirty="0"/>
              <a:t>Led by Representative Alma Adams and Senator Raphael Warnock</a:t>
            </a:r>
          </a:p>
          <a:p>
            <a:pPr>
              <a:lnSpc>
                <a:spcPct val="100000"/>
              </a:lnSpc>
            </a:pPr>
            <a:r>
              <a:rPr lang="en-US" sz="1600" dirty="0"/>
              <a:t>Maternal Health for Veterans Act (HR. 3303 /S. 2026)*</a:t>
            </a:r>
          </a:p>
          <a:p>
            <a:pPr lvl="1"/>
            <a:r>
              <a:rPr lang="en-US" sz="1400" dirty="0"/>
              <a:t>Led by Representatives Lauren Underwood and Gus Bilirakis and Senators Tammy Duckworth and Susan Collins</a:t>
            </a:r>
          </a:p>
          <a:p>
            <a:pPr>
              <a:lnSpc>
                <a:spcPct val="100000"/>
              </a:lnSpc>
            </a:pPr>
            <a:r>
              <a:rPr lang="en-US" sz="1600" dirty="0"/>
              <a:t>Perinatal Workforce Act (HR. 3532 /S. 1710)</a:t>
            </a:r>
          </a:p>
          <a:p>
            <a:pPr lvl="1"/>
            <a:r>
              <a:rPr lang="en-US" sz="1400" dirty="0"/>
              <a:t>Led by Representative Gwen Moore and Senator Tammy Baldwin</a:t>
            </a:r>
          </a:p>
          <a:p>
            <a:pPr>
              <a:lnSpc>
                <a:spcPct val="100000"/>
              </a:lnSpc>
            </a:pPr>
            <a:r>
              <a:rPr lang="en-US" sz="1600" dirty="0"/>
              <a:t>Data to Save Moms Act (HR. 3320 /S. 1599)</a:t>
            </a:r>
          </a:p>
          <a:p>
            <a:pPr lvl="1"/>
            <a:r>
              <a:rPr lang="en-US" sz="1400" dirty="0"/>
              <a:t>Led by Representative </a:t>
            </a:r>
            <a:r>
              <a:rPr lang="en-US" sz="1400" dirty="0" err="1"/>
              <a:t>Sharice</a:t>
            </a:r>
            <a:r>
              <a:rPr lang="en-US" sz="1400" dirty="0"/>
              <a:t> </a:t>
            </a:r>
            <a:r>
              <a:rPr lang="en-US" sz="1400" dirty="0" err="1"/>
              <a:t>Davids</a:t>
            </a:r>
            <a:r>
              <a:rPr lang="en-US" sz="1400" dirty="0"/>
              <a:t> and Senator Tina Smith</a:t>
            </a:r>
          </a:p>
          <a:p>
            <a:pPr>
              <a:lnSpc>
                <a:spcPct val="100000"/>
              </a:lnSpc>
            </a:pPr>
            <a:r>
              <a:rPr lang="en-US" sz="1600" dirty="0"/>
              <a:t>Moms MATTER Act (HR. 3312 /S. 1602)*</a:t>
            </a:r>
          </a:p>
          <a:p>
            <a:pPr lvl="1"/>
            <a:r>
              <a:rPr lang="en-US" sz="1400" dirty="0"/>
              <a:t>Led by Representatives Lisa Blunt Rochester and Brian Fitzpatrick and Senator Kirsten Gillibrand</a:t>
            </a:r>
          </a:p>
          <a:p>
            <a:pPr>
              <a:lnSpc>
                <a:spcPct val="100000"/>
              </a:lnSpc>
            </a:pPr>
            <a:r>
              <a:rPr lang="en-US" sz="1600" dirty="0"/>
              <a:t>Justice for Incarcerated Moms Act (HR. 3344)</a:t>
            </a:r>
          </a:p>
          <a:p>
            <a:pPr lvl="1"/>
            <a:r>
              <a:rPr lang="en-US" sz="1400" dirty="0"/>
              <a:t>Led by Representative Ayanna Pressley</a:t>
            </a:r>
          </a:p>
          <a:p>
            <a:pPr>
              <a:lnSpc>
                <a:spcPct val="100000"/>
              </a:lnSpc>
            </a:pPr>
            <a:r>
              <a:rPr lang="en-US" sz="1600" dirty="0"/>
              <a:t>Tech to Save Moms Act (HR. 5066 /S. 1699)*</a:t>
            </a:r>
          </a:p>
          <a:p>
            <a:pPr lvl="1"/>
            <a:r>
              <a:rPr lang="en-US" sz="1400" dirty="0"/>
              <a:t>Led by Representatives Williams, Underwood, Joyce, and Hinson and  Senators Bob Menendez and Dan Sullivan</a:t>
            </a:r>
          </a:p>
          <a:p>
            <a:pPr>
              <a:lnSpc>
                <a:spcPct val="100000"/>
              </a:lnSpc>
            </a:pPr>
            <a:r>
              <a:rPr lang="en-US" sz="1600" dirty="0"/>
              <a:t>IMPACT To Save Moms Act (HR. 3346 /S. 1797)</a:t>
            </a:r>
          </a:p>
          <a:p>
            <a:pPr lvl="1"/>
            <a:r>
              <a:rPr lang="en-US" sz="1400" dirty="0"/>
              <a:t>Led by Representative Jan Schakowsky and Senator Bob Casey</a:t>
            </a:r>
          </a:p>
          <a:p>
            <a:pPr>
              <a:lnSpc>
                <a:spcPct val="100000"/>
              </a:lnSpc>
            </a:pPr>
            <a:r>
              <a:rPr lang="en-US" sz="1600" dirty="0"/>
              <a:t>Maternal Health Pandemic Response Act (HR. 3304 /S. 1605)</a:t>
            </a:r>
          </a:p>
          <a:p>
            <a:pPr lvl="1"/>
            <a:r>
              <a:rPr lang="en-US" sz="1400" dirty="0"/>
              <a:t>Led by Representatives Lauren Underwood and Senator Elizabeth Warren</a:t>
            </a:r>
          </a:p>
          <a:p>
            <a:pPr>
              <a:lnSpc>
                <a:spcPct val="100000"/>
              </a:lnSpc>
            </a:pPr>
            <a:r>
              <a:rPr lang="en-US" sz="1600" dirty="0"/>
              <a:t>Protecting Moms and Babies Against Climate Change Act (HR. 3302 /S. 1601)</a:t>
            </a:r>
          </a:p>
          <a:p>
            <a:pPr lvl="1"/>
            <a:r>
              <a:rPr lang="en-US" sz="1400" dirty="0"/>
              <a:t>Led by Representative Lauren Underwood and Senator Ed Markey</a:t>
            </a:r>
          </a:p>
          <a:p>
            <a:pPr>
              <a:lnSpc>
                <a:spcPct val="100000"/>
              </a:lnSpc>
            </a:pPr>
            <a:r>
              <a:rPr lang="en-US" sz="1600" dirty="0"/>
              <a:t>Maternal Vaccination Act (HR. 3348 /S. 1603)</a:t>
            </a:r>
          </a:p>
          <a:p>
            <a:pPr lvl="1"/>
            <a:r>
              <a:rPr lang="en-US" sz="1400" dirty="0"/>
              <a:t>Led by Representative Terri Sewell and Senator </a:t>
            </a:r>
            <a:br>
              <a:rPr lang="en-US" sz="1400" dirty="0"/>
            </a:br>
            <a:r>
              <a:rPr lang="en-US" sz="1400" dirty="0"/>
              <a:t>Tim Kaine</a:t>
            </a:r>
          </a:p>
          <a:p>
            <a:pPr lvl="1"/>
            <a:endParaRPr lang="en-US" sz="1400" dirty="0"/>
          </a:p>
          <a:p>
            <a:pPr lvl="1"/>
            <a:r>
              <a:rPr lang="en-US" sz="1400" dirty="0"/>
              <a:t>* denotes bipartisan bill</a:t>
            </a:r>
          </a:p>
        </p:txBody>
      </p:sp>
    </p:spTree>
    <p:extLst>
      <p:ext uri="{BB962C8B-B14F-4D97-AF65-F5344CB8AC3E}">
        <p14:creationId xmlns:p14="http://schemas.microsoft.com/office/powerpoint/2010/main" val="152824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15</a:t>
            </a:fld>
            <a:endParaRPr lang="en-US" dirty="0"/>
          </a:p>
        </p:txBody>
      </p:sp>
      <p:sp>
        <p:nvSpPr>
          <p:cNvPr id="9" name="Title 1"/>
          <p:cNvSpPr>
            <a:spLocks noGrp="1"/>
          </p:cNvSpPr>
          <p:nvPr>
            <p:ph type="title"/>
          </p:nvPr>
        </p:nvSpPr>
        <p:spPr>
          <a:xfrm>
            <a:off x="353962" y="320242"/>
            <a:ext cx="10918384" cy="1028700"/>
          </a:xfrm>
        </p:spPr>
        <p:txBody>
          <a:bodyPr/>
          <a:lstStyle/>
          <a:p>
            <a:pPr algn="ctr"/>
            <a:r>
              <a:rPr lang="en-US" sz="3200" b="1" dirty="0"/>
              <a:t>Tech to Save Moms Act (H.R. 5060/S. 1699) </a:t>
            </a:r>
            <a:endParaRPr lang="en-US" b="1" dirty="0"/>
          </a:p>
        </p:txBody>
      </p:sp>
      <p:sp>
        <p:nvSpPr>
          <p:cNvPr id="10" name="Content Placeholder 2"/>
          <p:cNvSpPr>
            <a:spLocks noGrp="1"/>
          </p:cNvSpPr>
          <p:nvPr>
            <p:ph idx="1"/>
          </p:nvPr>
        </p:nvSpPr>
        <p:spPr>
          <a:xfrm>
            <a:off x="201479" y="834591"/>
            <a:ext cx="11672773" cy="5633585"/>
          </a:xfrm>
        </p:spPr>
        <p:txBody>
          <a:bodyPr wrap="square" numCol="1">
            <a:noAutofit/>
          </a:bodyPr>
          <a:lstStyle/>
          <a:p>
            <a:pPr>
              <a:lnSpc>
                <a:spcPct val="100000"/>
              </a:lnSpc>
            </a:pPr>
            <a:r>
              <a:rPr lang="en-US" sz="1800" dirty="0"/>
              <a:t>Introduced by Representatives Williams, Underwood, Joyce, and Hinson and Senators Bob Menendez and Dan Sullivan Johnson and Senator Menendez </a:t>
            </a:r>
          </a:p>
          <a:p>
            <a:pPr>
              <a:lnSpc>
                <a:spcPct val="100000"/>
              </a:lnSpc>
            </a:pPr>
            <a:r>
              <a:rPr lang="en-US" sz="1800" dirty="0"/>
              <a:t>The Tech to Save Moms Act would make investments in evidence-based digital health tools to reduce maternal mortality, severe maternal morbidity, and maternal health disparities – particularly in rural and underserved communities – and close racial and ethnic gaps in maternal health outcomes.</a:t>
            </a:r>
          </a:p>
          <a:p>
            <a:r>
              <a:rPr lang="en-US" sz="1800" dirty="0"/>
              <a:t>Specifically, the Tech to Save Moms Act would:</a:t>
            </a:r>
          </a:p>
          <a:p>
            <a:pPr lvl="1"/>
            <a:r>
              <a:rPr lang="en-US" dirty="0"/>
              <a:t>Require the Center for Medicare &amp; Medicaid Innovation (CMMI) to consider models that improve the </a:t>
            </a:r>
            <a:r>
              <a:rPr lang="en-US" b="1" dirty="0"/>
              <a:t>integration of telehealth services in maternal health care </a:t>
            </a:r>
            <a:r>
              <a:rPr lang="en-US" dirty="0"/>
              <a:t>through </a:t>
            </a:r>
            <a:r>
              <a:rPr lang="en-US" b="0" dirty="0"/>
              <a:t>screening and treating common pregnancy-related complications for Medicaid enrollees.</a:t>
            </a:r>
          </a:p>
          <a:p>
            <a:pPr lvl="1"/>
            <a:r>
              <a:rPr lang="en-US" dirty="0"/>
              <a:t>Establish a grant program to </a:t>
            </a:r>
            <a:r>
              <a:rPr lang="en-US" b="1" dirty="0"/>
              <a:t>evaluate, develop, and expand the use of technology-enabled collaborative learning and capacity building models </a:t>
            </a:r>
            <a:r>
              <a:rPr lang="en-US" dirty="0"/>
              <a:t>for providers, students, and other professionals to treat pregnant and postpartum individuals </a:t>
            </a:r>
          </a:p>
          <a:p>
            <a:pPr lvl="1"/>
            <a:r>
              <a:rPr lang="en-US" b="0" dirty="0"/>
              <a:t>Establish a grant program to </a:t>
            </a:r>
            <a:r>
              <a:rPr lang="en-US" b="1" dirty="0"/>
              <a:t>promote access to digital tools designed to address racial and ethnic disparities </a:t>
            </a:r>
            <a:r>
              <a:rPr lang="en-US" dirty="0"/>
              <a:t>in maternal health outcomes, </a:t>
            </a:r>
            <a:r>
              <a:rPr lang="en-US" b="0" dirty="0"/>
              <a:t>particularly in rural underserved communities. </a:t>
            </a:r>
          </a:p>
          <a:p>
            <a:pPr lvl="1"/>
            <a:r>
              <a:rPr lang="en-US" b="0" dirty="0"/>
              <a:t>Commission a </a:t>
            </a:r>
            <a:r>
              <a:rPr lang="en-US" b="1" dirty="0"/>
              <a:t>comprehensive study on the use of technology in maternity care </a:t>
            </a:r>
            <a:r>
              <a:rPr lang="en-US" b="0" dirty="0"/>
              <a:t>to reduce maternal mortality, morbidity, and disparities. </a:t>
            </a:r>
          </a:p>
        </p:txBody>
      </p:sp>
    </p:spTree>
    <p:extLst>
      <p:ext uri="{BB962C8B-B14F-4D97-AF65-F5344CB8AC3E}">
        <p14:creationId xmlns:p14="http://schemas.microsoft.com/office/powerpoint/2010/main" val="163384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16</a:t>
            </a:fld>
            <a:endParaRPr lang="en-US" dirty="0"/>
          </a:p>
        </p:txBody>
      </p:sp>
      <p:sp>
        <p:nvSpPr>
          <p:cNvPr id="9" name="Title 1"/>
          <p:cNvSpPr>
            <a:spLocks noGrp="1"/>
          </p:cNvSpPr>
          <p:nvPr>
            <p:ph type="title"/>
          </p:nvPr>
        </p:nvSpPr>
        <p:spPr>
          <a:xfrm>
            <a:off x="353962" y="320242"/>
            <a:ext cx="10918384" cy="1028700"/>
          </a:xfrm>
        </p:spPr>
        <p:txBody>
          <a:bodyPr/>
          <a:lstStyle/>
          <a:p>
            <a:pPr algn="ctr"/>
            <a:r>
              <a:rPr lang="en-US" sz="3200" b="1" dirty="0"/>
              <a:t>Data to Save Moms Act (H.R. 3320/S. 1599) </a:t>
            </a:r>
            <a:endParaRPr lang="en-US" b="1" dirty="0"/>
          </a:p>
        </p:txBody>
      </p:sp>
      <p:sp>
        <p:nvSpPr>
          <p:cNvPr id="10" name="Content Placeholder 2"/>
          <p:cNvSpPr>
            <a:spLocks noGrp="1"/>
          </p:cNvSpPr>
          <p:nvPr>
            <p:ph idx="1"/>
          </p:nvPr>
        </p:nvSpPr>
        <p:spPr>
          <a:xfrm>
            <a:off x="188779" y="720933"/>
            <a:ext cx="11863521" cy="5896409"/>
          </a:xfrm>
        </p:spPr>
        <p:txBody>
          <a:bodyPr wrap="square" numCol="1">
            <a:noAutofit/>
          </a:bodyPr>
          <a:lstStyle/>
          <a:p>
            <a:r>
              <a:rPr lang="en-US" sz="1800" dirty="0"/>
              <a:t>Introduced by Representative </a:t>
            </a:r>
            <a:r>
              <a:rPr lang="en-US" sz="1800" dirty="0" err="1"/>
              <a:t>Davids</a:t>
            </a:r>
            <a:r>
              <a:rPr lang="en-US" sz="1800" dirty="0"/>
              <a:t> (D-KS) and Senator Smith (D-MN)</a:t>
            </a:r>
          </a:p>
          <a:p>
            <a:pPr>
              <a:lnSpc>
                <a:spcPct val="100000"/>
              </a:lnSpc>
            </a:pPr>
            <a:r>
              <a:rPr lang="en-US" sz="1800" dirty="0"/>
              <a:t>The Data to Save Moms Act would support greater levels of representative community engagement in MMRCs and promote improvements in data collection processes, quality measures for maternity care, and maternal health research at Minority-Serving Institutions (MSIs). Lastly, it would respond to the urgent maternal health crisis among Native Americans.</a:t>
            </a:r>
          </a:p>
          <a:p>
            <a:pPr>
              <a:lnSpc>
                <a:spcPct val="100000"/>
              </a:lnSpc>
            </a:pPr>
            <a:r>
              <a:rPr lang="en-US" sz="1800" dirty="0"/>
              <a:t>Specifically, the Data to Save Moms Act would:</a:t>
            </a:r>
          </a:p>
          <a:p>
            <a:pPr lvl="1"/>
            <a:r>
              <a:rPr lang="en-US" b="1" dirty="0"/>
              <a:t>Promote greater diversity and community engagement in state and Tribal MMRCs</a:t>
            </a:r>
            <a:r>
              <a:rPr lang="en-US" b="0" dirty="0"/>
              <a:t>. </a:t>
            </a:r>
          </a:p>
          <a:p>
            <a:pPr lvl="1"/>
            <a:r>
              <a:rPr lang="en-US" b="0" dirty="0"/>
              <a:t>Conduct a comprehensive review of maternal health data collection process and quality measures in coordination with key stakeholders and make recommendations in response to the review</a:t>
            </a:r>
          </a:p>
          <a:p>
            <a:pPr lvl="1"/>
            <a:r>
              <a:rPr lang="en-US" b="0" dirty="0"/>
              <a:t>Require a </a:t>
            </a:r>
            <a:r>
              <a:rPr lang="en-US" b="1" dirty="0"/>
              <a:t>comprehensive review on existing maternal health data collection processes and quality measures</a:t>
            </a:r>
            <a:r>
              <a:rPr lang="en-US" b="0" dirty="0"/>
              <a:t>, as well as funding support, and make recommendations to improve them.</a:t>
            </a:r>
          </a:p>
          <a:p>
            <a:pPr lvl="1"/>
            <a:r>
              <a:rPr lang="en-US" b="0" dirty="0"/>
              <a:t>Commission a comprehensive </a:t>
            </a:r>
            <a:r>
              <a:rPr lang="en-US" b="1" dirty="0"/>
              <a:t>study on maternal mortality and severe maternal morbidity among Native American </a:t>
            </a:r>
            <a:r>
              <a:rPr lang="en-US" dirty="0"/>
              <a:t>pregnant and postpartum people</a:t>
            </a:r>
            <a:r>
              <a:rPr lang="en-US" b="0" dirty="0"/>
              <a:t>. </a:t>
            </a:r>
          </a:p>
          <a:p>
            <a:pPr lvl="1"/>
            <a:r>
              <a:rPr lang="en-US" b="0" dirty="0"/>
              <a:t>Invest in </a:t>
            </a:r>
            <a:r>
              <a:rPr lang="en-US" b="1" dirty="0"/>
              <a:t>maternal health research at MSIs </a:t>
            </a:r>
            <a:r>
              <a:rPr lang="en-US" dirty="0"/>
              <a:t>like HBCUs, TCUs, HSIs, and AAPISIs</a:t>
            </a:r>
            <a:r>
              <a:rPr lang="en-US" b="1" dirty="0"/>
              <a:t> </a:t>
            </a:r>
            <a:r>
              <a:rPr lang="en-US" b="0" dirty="0"/>
              <a:t>to study maternal mortality, severe maternal morbidity and other adverse maternal health outcomes for specific racial and ethnic minority groups. </a:t>
            </a:r>
            <a:endParaRPr lang="en-US" sz="2800" dirty="0"/>
          </a:p>
        </p:txBody>
      </p:sp>
    </p:spTree>
    <p:extLst>
      <p:ext uri="{BB962C8B-B14F-4D97-AF65-F5344CB8AC3E}">
        <p14:creationId xmlns:p14="http://schemas.microsoft.com/office/powerpoint/2010/main" val="247714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17</a:t>
            </a:fld>
            <a:endParaRPr lang="en-US" dirty="0"/>
          </a:p>
        </p:txBody>
      </p:sp>
      <p:sp>
        <p:nvSpPr>
          <p:cNvPr id="9" name="Title 1"/>
          <p:cNvSpPr>
            <a:spLocks noGrp="1"/>
          </p:cNvSpPr>
          <p:nvPr>
            <p:ph type="title"/>
          </p:nvPr>
        </p:nvSpPr>
        <p:spPr>
          <a:xfrm>
            <a:off x="353962" y="320242"/>
            <a:ext cx="10918384" cy="1028700"/>
          </a:xfrm>
        </p:spPr>
        <p:txBody>
          <a:bodyPr/>
          <a:lstStyle/>
          <a:p>
            <a:pPr algn="ctr"/>
            <a:r>
              <a:rPr lang="en-US" sz="3200" b="1" dirty="0"/>
              <a:t>Bipartisan Maternal Health Legislation</a:t>
            </a:r>
            <a:endParaRPr lang="en-US" b="1" dirty="0"/>
          </a:p>
        </p:txBody>
      </p:sp>
      <p:sp>
        <p:nvSpPr>
          <p:cNvPr id="10" name="Content Placeholder 2"/>
          <p:cNvSpPr>
            <a:spLocks noGrp="1"/>
          </p:cNvSpPr>
          <p:nvPr>
            <p:ph idx="1"/>
          </p:nvPr>
        </p:nvSpPr>
        <p:spPr>
          <a:xfrm>
            <a:off x="201478" y="834592"/>
            <a:ext cx="11840705" cy="5555586"/>
          </a:xfrm>
        </p:spPr>
        <p:txBody>
          <a:bodyPr wrap="square" numCol="1">
            <a:noAutofit/>
          </a:bodyPr>
          <a:lstStyle/>
          <a:p>
            <a:pPr>
              <a:lnSpc>
                <a:spcPct val="100000"/>
              </a:lnSpc>
            </a:pPr>
            <a:r>
              <a:rPr lang="en-US" sz="1800" dirty="0"/>
              <a:t>Connected Maternal Online Monitoring (MOM) Act (S. 712/not yet introduced in the House)</a:t>
            </a:r>
          </a:p>
          <a:p>
            <a:pPr lvl="1"/>
            <a:r>
              <a:rPr lang="en-US" sz="1600" dirty="0"/>
              <a:t>Bipartisan bill led by Senators Cassidy, Hassan, Young, Carper, Thune, and Rosen</a:t>
            </a:r>
          </a:p>
          <a:p>
            <a:pPr lvl="1"/>
            <a:r>
              <a:rPr lang="en-US" sz="1600" dirty="0"/>
              <a:t>This bill would require CMS to report, and provide resources for states, on coverage of remote physiologic devices and related services (e.g., blood glucose monitors) under Medicaid, and improve maternal and child health outcomes for pregnant and postpartum women. </a:t>
            </a:r>
          </a:p>
          <a:p>
            <a:pPr>
              <a:lnSpc>
                <a:spcPct val="100000"/>
              </a:lnSpc>
            </a:pPr>
            <a:r>
              <a:rPr lang="en-US" sz="1800" dirty="0"/>
              <a:t>Preventing Maternal Deaths Reauthorization Act of 2023 (H.R. 3838)</a:t>
            </a:r>
          </a:p>
          <a:p>
            <a:pPr lvl="1"/>
            <a:r>
              <a:rPr lang="en-US" sz="1600" b="0" dirty="0"/>
              <a:t>Bipartisan bill led by Representatives Kelly, Burgess, Carter, DeGette, </a:t>
            </a:r>
            <a:r>
              <a:rPr lang="en-US" sz="1600" b="0" dirty="0" err="1"/>
              <a:t>Cammack</a:t>
            </a:r>
            <a:r>
              <a:rPr lang="en-US" sz="1600" b="0" dirty="0"/>
              <a:t>, and Castor</a:t>
            </a:r>
          </a:p>
          <a:p>
            <a:pPr lvl="1"/>
            <a:r>
              <a:rPr lang="en-US" sz="1600" b="0" dirty="0"/>
              <a:t>This bill would assist states in preserving maternal health throughout pregnancy, childbirth, and postpartum, addressing disparities in maternal health outcomes and find solutions to enhance health care quality and outcomes for mothers.</a:t>
            </a:r>
          </a:p>
          <a:p>
            <a:pPr>
              <a:lnSpc>
                <a:spcPct val="100000"/>
              </a:lnSpc>
            </a:pPr>
            <a:r>
              <a:rPr lang="en-US" sz="1800" dirty="0"/>
              <a:t>Healthy Moms and Babies Act (S. 948/H.R. 4605)</a:t>
            </a:r>
          </a:p>
          <a:p>
            <a:pPr lvl="1"/>
            <a:r>
              <a:rPr lang="en-US" sz="1600" dirty="0"/>
              <a:t>Bipartisan, bicameral bill led by Senators Grassley and Hassan, and Representatives Carter and Bishop</a:t>
            </a:r>
          </a:p>
          <a:p>
            <a:pPr lvl="1"/>
            <a:r>
              <a:rPr lang="en-US" sz="1600" dirty="0"/>
              <a:t>Comprehensive legislation to combat the maternal mortality crisis by improving maternal and child health through increased services, supports, and access to high-quality coordinated care, supporting women and babies with 21st-century technology, such as telehealth, and taking additional steps including “whole person” care, stillbirth prevention, and improving our understanding of social determinants of health in pregnant and postpartum women.</a:t>
            </a:r>
          </a:p>
          <a:p>
            <a:pPr lvl="1"/>
            <a:r>
              <a:rPr lang="en-US" sz="1600" dirty="0"/>
              <a:t>Includes language from the Connected MOM Act</a:t>
            </a:r>
          </a:p>
        </p:txBody>
      </p:sp>
    </p:spTree>
    <p:extLst>
      <p:ext uri="{BB962C8B-B14F-4D97-AF65-F5344CB8AC3E}">
        <p14:creationId xmlns:p14="http://schemas.microsoft.com/office/powerpoint/2010/main" val="14925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AF2E6-64A8-0F46-AF27-0A96D82A033B}" type="slidenum">
              <a:rPr lang="en-US" smtClean="0"/>
              <a:pPr/>
              <a:t>18</a:t>
            </a:fld>
            <a:endParaRPr lang="en-US" dirty="0"/>
          </a:p>
        </p:txBody>
      </p:sp>
      <p:sp>
        <p:nvSpPr>
          <p:cNvPr id="9" name="Title 1"/>
          <p:cNvSpPr>
            <a:spLocks noGrp="1"/>
          </p:cNvSpPr>
          <p:nvPr>
            <p:ph type="title"/>
          </p:nvPr>
        </p:nvSpPr>
        <p:spPr>
          <a:xfrm>
            <a:off x="353962" y="320242"/>
            <a:ext cx="10918384" cy="1028700"/>
          </a:xfrm>
        </p:spPr>
        <p:txBody>
          <a:bodyPr/>
          <a:lstStyle/>
          <a:p>
            <a:pPr algn="ctr"/>
            <a:r>
              <a:rPr lang="en-US" sz="3200" b="1" dirty="0"/>
              <a:t>Opportunities to Support the </a:t>
            </a:r>
            <a:r>
              <a:rPr lang="en-US" sz="3200" b="1" dirty="0" err="1"/>
              <a:t>Momnibus</a:t>
            </a:r>
            <a:r>
              <a:rPr lang="en-US" sz="3200" b="1" dirty="0"/>
              <a:t> Act</a:t>
            </a:r>
            <a:endParaRPr lang="en-US" b="1" dirty="0"/>
          </a:p>
        </p:txBody>
      </p:sp>
      <p:sp>
        <p:nvSpPr>
          <p:cNvPr id="10" name="Content Placeholder 2"/>
          <p:cNvSpPr>
            <a:spLocks noGrp="1"/>
          </p:cNvSpPr>
          <p:nvPr>
            <p:ph idx="1"/>
          </p:nvPr>
        </p:nvSpPr>
        <p:spPr>
          <a:xfrm>
            <a:off x="201478" y="834592"/>
            <a:ext cx="11840705" cy="5555586"/>
          </a:xfrm>
        </p:spPr>
        <p:txBody>
          <a:bodyPr wrap="square" numCol="1">
            <a:noAutofit/>
          </a:bodyPr>
          <a:lstStyle/>
          <a:p>
            <a:pPr>
              <a:lnSpc>
                <a:spcPct val="100000"/>
              </a:lnSpc>
            </a:pPr>
            <a:r>
              <a:rPr lang="en-US" dirty="0"/>
              <a:t>Contact your elected officials and urge Congress to hold hearings and markups of </a:t>
            </a:r>
            <a:r>
              <a:rPr lang="en-US" dirty="0" err="1"/>
              <a:t>Momnibus</a:t>
            </a:r>
            <a:r>
              <a:rPr lang="en-US" dirty="0"/>
              <a:t> bills!</a:t>
            </a:r>
          </a:p>
          <a:p>
            <a:pPr lvl="1"/>
            <a:r>
              <a:rPr lang="en-US" dirty="0"/>
              <a:t>Find your Representatives here: </a:t>
            </a:r>
            <a:r>
              <a:rPr lang="en-US" dirty="0">
                <a:hlinkClick r:id="rId2"/>
              </a:rPr>
              <a:t>https://www.house.gov/representatives/find-your-representative</a:t>
            </a:r>
            <a:endParaRPr lang="en-US" dirty="0"/>
          </a:p>
          <a:p>
            <a:pPr lvl="1"/>
            <a:r>
              <a:rPr lang="en-US" dirty="0"/>
              <a:t>Find your Senators here: </a:t>
            </a:r>
            <a:r>
              <a:rPr lang="en-US" dirty="0">
                <a:hlinkClick r:id="rId3"/>
              </a:rPr>
              <a:t>https://www.senate.gov/senators/senators-contact.htm</a:t>
            </a:r>
            <a:r>
              <a:rPr lang="en-US" dirty="0"/>
              <a:t> </a:t>
            </a:r>
          </a:p>
          <a:p>
            <a:pPr>
              <a:lnSpc>
                <a:spcPct val="100000"/>
              </a:lnSpc>
            </a:pPr>
            <a:r>
              <a:rPr lang="en-US" dirty="0"/>
              <a:t>Raise awareness on the </a:t>
            </a:r>
            <a:r>
              <a:rPr lang="en-US" dirty="0" err="1"/>
              <a:t>Momnibus</a:t>
            </a:r>
            <a:r>
              <a:rPr lang="en-US" dirty="0"/>
              <a:t> through social media!</a:t>
            </a:r>
          </a:p>
          <a:p>
            <a:pPr lvl="1"/>
            <a:r>
              <a:rPr lang="en-US" dirty="0"/>
              <a:t>The Caucus has a social media digital toolkit on their website: </a:t>
            </a:r>
            <a:r>
              <a:rPr lang="en-US" dirty="0">
                <a:hlinkClick r:id="rId4"/>
              </a:rPr>
              <a:t>https://blackmaternalhealthcaucus-underwood.house.gov/Momnibus</a:t>
            </a:r>
            <a:endParaRPr lang="en-US" dirty="0"/>
          </a:p>
          <a:p>
            <a:pPr lvl="1"/>
            <a:r>
              <a:rPr lang="en-US" dirty="0"/>
              <a:t>Share your  stories on why this issue is important to you and be sure to </a:t>
            </a:r>
            <a:r>
              <a:rPr lang="en-US" dirty="0" err="1"/>
              <a:t>tage</a:t>
            </a:r>
            <a:r>
              <a:rPr lang="en-US" dirty="0"/>
              <a:t> the Black Maternal Health Caucus at </a:t>
            </a:r>
            <a:r>
              <a:rPr lang="en-US" dirty="0">
                <a:hlinkClick r:id="rId5"/>
              </a:rPr>
              <a:t>https://twitter.com/BMHCaucus</a:t>
            </a:r>
            <a:r>
              <a:rPr lang="en-US" dirty="0"/>
              <a:t> </a:t>
            </a:r>
          </a:p>
          <a:p>
            <a:pPr>
              <a:lnSpc>
                <a:spcPct val="100000"/>
              </a:lnSpc>
            </a:pPr>
            <a:r>
              <a:rPr lang="en-US" dirty="0"/>
              <a:t>Urge your elected officials to cosponsor the Black Maternal </a:t>
            </a:r>
            <a:br>
              <a:rPr lang="en-US" dirty="0"/>
            </a:br>
            <a:r>
              <a:rPr lang="en-US" dirty="0"/>
              <a:t>Health </a:t>
            </a:r>
            <a:r>
              <a:rPr lang="en-US" dirty="0" err="1"/>
              <a:t>Momnibus</a:t>
            </a:r>
            <a:r>
              <a:rPr lang="en-US" dirty="0"/>
              <a:t> Act package and individual bills!</a:t>
            </a:r>
          </a:p>
          <a:p>
            <a:pPr lvl="1"/>
            <a:r>
              <a:rPr lang="en-US" sz="1600" dirty="0"/>
              <a:t>HIMSS Legislative Action Center website will be launching an advocacy </a:t>
            </a:r>
            <a:br>
              <a:rPr lang="en-US" sz="1600" dirty="0"/>
            </a:br>
            <a:r>
              <a:rPr lang="en-US" sz="1600" dirty="0"/>
              <a:t>campaign in support of the </a:t>
            </a:r>
            <a:r>
              <a:rPr lang="en-US" sz="1600" dirty="0" err="1"/>
              <a:t>Momnibus</a:t>
            </a:r>
            <a:r>
              <a:rPr lang="en-US" sz="1600" dirty="0"/>
              <a:t> shortly!</a:t>
            </a:r>
          </a:p>
          <a:p>
            <a:pPr lvl="1"/>
            <a:r>
              <a:rPr lang="en-US" sz="1600" dirty="0"/>
              <a:t>The campaign will be posted here: </a:t>
            </a:r>
            <a:r>
              <a:rPr lang="en-US" sz="1600" dirty="0">
                <a:hlinkClick r:id="rId6"/>
              </a:rPr>
              <a:t>https://himss.quorum.us/</a:t>
            </a:r>
            <a:endParaRPr lang="en-US" sz="1600" dirty="0"/>
          </a:p>
          <a:p>
            <a:pPr lvl="1"/>
            <a:endParaRPr lang="en-US" sz="1600" dirty="0"/>
          </a:p>
          <a:p>
            <a:pPr marL="0" indent="0">
              <a:lnSpc>
                <a:spcPct val="100000"/>
              </a:lnSpc>
              <a:buNone/>
            </a:pPr>
            <a:endParaRPr lang="en-US" dirty="0"/>
          </a:p>
        </p:txBody>
      </p:sp>
      <p:pic>
        <p:nvPicPr>
          <p:cNvPr id="3074" name="Picture 2" descr="https://lh6.googleusercontent.com/Ocn_fsVmefaoelQ_l1BzeOQM4ZW-S5-NpzUnFYTuFLEfVfcWh_eobmjdY8BbEOwHOHZdM35vjEqES8AyHhNli6u9RPQILUaKfGblt5dhQ-ZBnIUuZWRM92jeyuZ-bwDgnblJPQi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9112" y="3814620"/>
            <a:ext cx="3923071" cy="220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543881" y="1654140"/>
            <a:ext cx="11400993" cy="332882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lvl="0">
              <a:defRPr/>
            </a:pPr>
            <a:r>
              <a:rPr lang="en-US" sz="5400" dirty="0">
                <a:solidFill>
                  <a:srgbClr val="FFFFFF"/>
                </a:solidFill>
                <a:latin typeface="Prometo Medium" panose="020B0704030203060203" pitchFamily="34" charset="0"/>
              </a:rPr>
              <a:t>HIMSS State Engagement Roundtable Report: Developing a Digital Tech-Enabled Maternal Health Action Plan </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3" name="TextBox 2"/>
          <p:cNvSpPr txBox="1"/>
          <p:nvPr/>
        </p:nvSpPr>
        <p:spPr>
          <a:xfrm>
            <a:off x="770015" y="5324338"/>
            <a:ext cx="38117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5C1E9"/>
                </a:solidFill>
                <a:effectLst/>
                <a:uLnTx/>
                <a:uFillTx/>
                <a:latin typeface="Prometo Medium" panose="020B0704030203060203" pitchFamily="34" charset="0"/>
                <a:ea typeface="+mn-ea"/>
                <a:cs typeface="+mn-cs"/>
              </a:rPr>
              <a:t>Valerie Rogers, Senior Director, HIMSS Government Relations</a:t>
            </a:r>
          </a:p>
        </p:txBody>
      </p:sp>
      <p:sp>
        <p:nvSpPr>
          <p:cNvPr id="6" name="Title 3">
            <a:extLst>
              <a:ext uri="{FF2B5EF4-FFF2-40B4-BE49-F238E27FC236}">
                <a16:creationId xmlns:a16="http://schemas.microsoft.com/office/drawing/2014/main" id="{E3178E4C-1259-1943-8CB4-C222AF264339}"/>
              </a:ext>
            </a:extLst>
          </p:cNvPr>
          <p:cNvSpPr txBox="1">
            <a:spLocks/>
          </p:cNvSpPr>
          <p:nvPr/>
        </p:nvSpPr>
        <p:spPr>
          <a:xfrm>
            <a:off x="770015" y="4179319"/>
            <a:ext cx="10948726" cy="941322"/>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defRPr/>
            </a:pPr>
            <a:r>
              <a:rPr lang="en-US" sz="3200" dirty="0">
                <a:solidFill>
                  <a:srgbClr val="FFFFFF"/>
                </a:solidFill>
                <a:latin typeface="Prometo Medium" panose="020B0704030203060203" pitchFamily="34" charset="0"/>
              </a:rPr>
              <a:t>Recommended State Policy Actions for Women's Health</a:t>
            </a:r>
          </a:p>
          <a:p>
            <a:pPr marL="0" marR="0" lvl="0" indent="0" algn="l" defTabSz="914318" rtl="0" eaLnBrk="1" fontAlgn="auto" latinLnBrk="0" hangingPunct="1">
              <a:lnSpc>
                <a:spcPct val="75000"/>
              </a:lnSpc>
              <a:spcBef>
                <a:spcPct val="0"/>
              </a:spcBef>
              <a:spcAft>
                <a:spcPts val="0"/>
              </a:spcAft>
              <a:buClrTx/>
              <a:buSzTx/>
              <a:buFontTx/>
              <a:buNone/>
              <a:tabLst/>
              <a:defRPr/>
            </a:pPr>
            <a:endParaRPr kumimoji="0" lang="en-US" sz="3200" b="0" i="1" u="none" strike="noStrike" kern="1200" cap="none" spc="0" normalizeH="0" baseline="0" noProof="0" dirty="0">
              <a:ln>
                <a:noFill/>
              </a:ln>
              <a:solidFill>
                <a:srgbClr val="FFFFFF"/>
              </a:solidFill>
              <a:effectLst/>
              <a:uLnTx/>
              <a:uFillTx/>
              <a:latin typeface="Prometo Medium" panose="020B0704030203060203" pitchFamily="34" charset="0"/>
              <a:ea typeface="+mj-ea"/>
              <a:cs typeface="+mj-cs"/>
            </a:endParaRPr>
          </a:p>
        </p:txBody>
      </p:sp>
    </p:spTree>
    <p:extLst>
      <p:ext uri="{BB962C8B-B14F-4D97-AF65-F5344CB8AC3E}">
        <p14:creationId xmlns:p14="http://schemas.microsoft.com/office/powerpoint/2010/main" val="187722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7C1031-C29B-6D35-FDFA-D93249AFBE9A}"/>
              </a:ext>
            </a:extLst>
          </p:cNvPr>
          <p:cNvSpPr>
            <a:spLocks noGrp="1"/>
          </p:cNvSpPr>
          <p:nvPr>
            <p:ph type="title"/>
          </p:nvPr>
        </p:nvSpPr>
        <p:spPr>
          <a:xfrm>
            <a:off x="749058" y="264543"/>
            <a:ext cx="10693884" cy="1109932"/>
          </a:xfrm>
        </p:spPr>
        <p:txBody>
          <a:bodyPr vert="horz" lIns="91440" tIns="45720" rIns="91440" bIns="45720" rtlCol="0" anchor="ctr">
            <a:normAutofit/>
          </a:bodyPr>
          <a:lstStyle/>
          <a:p>
            <a:r>
              <a:rPr lang="en-US" b="1" dirty="0">
                <a:latin typeface="Prometo Medium" panose="020B0604020202020204" charset="0"/>
              </a:rPr>
              <a:t>Top 10 States Highest Maternal Mortality</a:t>
            </a:r>
          </a:p>
        </p:txBody>
      </p:sp>
      <p:pic>
        <p:nvPicPr>
          <p:cNvPr id="50" name="Picture 49" descr="A map of different states&#10;&#10;Description automatically generated">
            <a:extLst>
              <a:ext uri="{FF2B5EF4-FFF2-40B4-BE49-F238E27FC236}">
                <a16:creationId xmlns:a16="http://schemas.microsoft.com/office/drawing/2014/main" id="{24D59CAB-A902-C9B7-C64D-BAD83D1A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94" y="1839074"/>
            <a:ext cx="7884141" cy="4284747"/>
          </a:xfrm>
          <a:prstGeom prst="rect">
            <a:avLst/>
          </a:prstGeom>
        </p:spPr>
      </p:pic>
      <p:sp>
        <p:nvSpPr>
          <p:cNvPr id="66" name="Text Placeholder 5">
            <a:extLst>
              <a:ext uri="{FF2B5EF4-FFF2-40B4-BE49-F238E27FC236}">
                <a16:creationId xmlns:a16="http://schemas.microsoft.com/office/drawing/2014/main" id="{C81B8CDD-01C9-858A-14EA-249019A159D1}"/>
              </a:ext>
            </a:extLst>
          </p:cNvPr>
          <p:cNvSpPr>
            <a:spLocks noGrp="1"/>
          </p:cNvSpPr>
          <p:nvPr>
            <p:ph type="body" sz="half" idx="2"/>
          </p:nvPr>
        </p:nvSpPr>
        <p:spPr>
          <a:xfrm>
            <a:off x="8481135" y="1623316"/>
            <a:ext cx="2961807" cy="4828853"/>
          </a:xfrm>
        </p:spPr>
        <p:txBody>
          <a:bodyPr vert="horz" lIns="91440" tIns="45720" rIns="91440" bIns="45720" rtlCol="0" anchor="ctr">
            <a:normAutofit fontScale="40000" lnSpcReduction="20000"/>
          </a:bodyPr>
          <a:lstStyle/>
          <a:p>
            <a:pPr marL="342900" indent="-228600">
              <a:buFont typeface="Arial" panose="020B0604020202020204" pitchFamily="34" charset="0"/>
              <a:buChar char="•"/>
            </a:pPr>
            <a:r>
              <a:rPr lang="en-US" sz="3400" b="1" dirty="0"/>
              <a:t>Arkansas 43.50</a:t>
            </a:r>
          </a:p>
          <a:p>
            <a:pPr marL="342900" indent="-228600">
              <a:buFont typeface="Arial" panose="020B0604020202020204" pitchFamily="34" charset="0"/>
              <a:buChar char="•"/>
            </a:pPr>
            <a:r>
              <a:rPr lang="en-US" sz="3400" b="1" dirty="0"/>
              <a:t>Mississippi 43</a:t>
            </a:r>
          </a:p>
          <a:p>
            <a:pPr marL="342900" indent="-228600">
              <a:buFont typeface="Arial" panose="020B0604020202020204" pitchFamily="34" charset="0"/>
              <a:buChar char="•"/>
            </a:pPr>
            <a:r>
              <a:rPr lang="en-US" sz="3400" b="1" dirty="0"/>
              <a:t>Tennessee 41.70</a:t>
            </a:r>
          </a:p>
          <a:p>
            <a:pPr marL="342900" indent="-228600">
              <a:buFont typeface="Arial" panose="020B0604020202020204" pitchFamily="34" charset="0"/>
              <a:buChar char="•"/>
            </a:pPr>
            <a:r>
              <a:rPr lang="en-US" sz="3400" b="1" dirty="0"/>
              <a:t>Alabama 41.40</a:t>
            </a:r>
          </a:p>
          <a:p>
            <a:pPr marL="342900" indent="-228600">
              <a:buFont typeface="Arial" panose="020B0604020202020204" pitchFamily="34" charset="0"/>
              <a:buChar char="•"/>
            </a:pPr>
            <a:r>
              <a:rPr lang="en-US" sz="3400" b="1" dirty="0"/>
              <a:t>Louisiana 39</a:t>
            </a:r>
          </a:p>
          <a:p>
            <a:pPr marL="342900" indent="-228600">
              <a:buFont typeface="Arial" panose="020B0604020202020204" pitchFamily="34" charset="0"/>
              <a:buChar char="•"/>
            </a:pPr>
            <a:r>
              <a:rPr lang="en-US" sz="3400" b="1" dirty="0"/>
              <a:t>Kentucky 38.40</a:t>
            </a:r>
          </a:p>
          <a:p>
            <a:pPr marL="342900" indent="-228600">
              <a:buFont typeface="Arial" panose="020B0604020202020204" pitchFamily="34" charset="0"/>
              <a:buChar char="•"/>
            </a:pPr>
            <a:r>
              <a:rPr lang="en-US" sz="3400" b="1" dirty="0"/>
              <a:t>Georgia 33.90</a:t>
            </a:r>
          </a:p>
          <a:p>
            <a:pPr marL="342900" indent="-228600">
              <a:buFont typeface="Arial" panose="020B0604020202020204" pitchFamily="34" charset="0"/>
              <a:buChar char="•"/>
            </a:pPr>
            <a:r>
              <a:rPr lang="en-US" sz="3400" b="1" dirty="0"/>
              <a:t>South Carolina 32.70</a:t>
            </a:r>
          </a:p>
          <a:p>
            <a:pPr marL="342900" indent="-228600">
              <a:buFont typeface="Arial" panose="020B0604020202020204" pitchFamily="34" charset="0"/>
              <a:buChar char="•"/>
            </a:pPr>
            <a:r>
              <a:rPr lang="en-US" sz="3400" b="1" dirty="0"/>
              <a:t>Arizona 31.40</a:t>
            </a:r>
          </a:p>
          <a:p>
            <a:pPr marL="342900" indent="-228600">
              <a:buFont typeface="Arial" panose="020B0604020202020204" pitchFamily="34" charset="0"/>
              <a:buChar char="•"/>
            </a:pPr>
            <a:r>
              <a:rPr lang="en-US" sz="3400" b="1" dirty="0"/>
              <a:t>Indiana 31.10</a:t>
            </a:r>
          </a:p>
          <a:p>
            <a:pPr marL="342900" indent="-228600">
              <a:buFont typeface="Arial" panose="020B0604020202020204" pitchFamily="34" charset="0"/>
              <a:buChar char="•"/>
            </a:pPr>
            <a:endParaRPr lang="en-US" sz="1700" b="1" dirty="0"/>
          </a:p>
          <a:p>
            <a:pPr algn="r"/>
            <a:r>
              <a:rPr lang="en-US" sz="2500" i="1" dirty="0"/>
              <a:t>Per 100K Live Births</a:t>
            </a:r>
          </a:p>
        </p:txBody>
      </p:sp>
      <p:sp>
        <p:nvSpPr>
          <p:cNvPr id="2" name="TextBox 1">
            <a:extLst>
              <a:ext uri="{FF2B5EF4-FFF2-40B4-BE49-F238E27FC236}">
                <a16:creationId xmlns:a16="http://schemas.microsoft.com/office/drawing/2014/main" id="{50CA360A-BE72-D57B-AFE2-6C8583EAEA9B}"/>
              </a:ext>
            </a:extLst>
          </p:cNvPr>
          <p:cNvSpPr txBox="1"/>
          <p:nvPr/>
        </p:nvSpPr>
        <p:spPr>
          <a:xfrm>
            <a:off x="1839192" y="6339579"/>
            <a:ext cx="6750004" cy="276999"/>
          </a:xfrm>
          <a:prstGeom prst="rect">
            <a:avLst/>
          </a:prstGeom>
          <a:noFill/>
        </p:spPr>
        <p:txBody>
          <a:bodyPr wrap="square">
            <a:spAutoFit/>
          </a:bodyPr>
          <a:lstStyle/>
          <a:p>
            <a:r>
              <a:rPr lang="en-US" sz="1200" dirty="0"/>
              <a:t>Ref: https://worldpopulationreview.com/state-rankings/maternal-mortality-rate-by-state</a:t>
            </a:r>
          </a:p>
        </p:txBody>
      </p:sp>
    </p:spTree>
    <p:extLst>
      <p:ext uri="{BB962C8B-B14F-4D97-AF65-F5344CB8AC3E}">
        <p14:creationId xmlns:p14="http://schemas.microsoft.com/office/powerpoint/2010/main" val="312734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66D1-B117-40FB-83F3-1CB8A9E5F313}"/>
              </a:ext>
            </a:extLst>
          </p:cNvPr>
          <p:cNvSpPr>
            <a:spLocks noGrp="1"/>
          </p:cNvSpPr>
          <p:nvPr>
            <p:ph type="title"/>
          </p:nvPr>
        </p:nvSpPr>
        <p:spPr>
          <a:xfrm>
            <a:off x="667820" y="544531"/>
            <a:ext cx="10784441" cy="1215429"/>
          </a:xfrm>
        </p:spPr>
        <p:txBody>
          <a:bodyPr/>
          <a:lstStyle/>
          <a:p>
            <a:r>
              <a:rPr lang="en-US" b="1" dirty="0">
                <a:latin typeface="Prometo Medium" panose="020B0604020202020204" charset="0"/>
              </a:rPr>
              <a:t>HIMSS Recommended State Policy Actions to Address the Maternal Mortality Crisis</a:t>
            </a:r>
          </a:p>
        </p:txBody>
      </p:sp>
      <p:sp>
        <p:nvSpPr>
          <p:cNvPr id="3" name="Content Placeholder 2">
            <a:extLst>
              <a:ext uri="{FF2B5EF4-FFF2-40B4-BE49-F238E27FC236}">
                <a16:creationId xmlns:a16="http://schemas.microsoft.com/office/drawing/2014/main" id="{8257E53C-097A-4029-9A69-7D81C40D6ADA}"/>
              </a:ext>
            </a:extLst>
          </p:cNvPr>
          <p:cNvSpPr>
            <a:spLocks noGrp="1"/>
          </p:cNvSpPr>
          <p:nvPr>
            <p:ph idx="1"/>
          </p:nvPr>
        </p:nvSpPr>
        <p:spPr>
          <a:xfrm>
            <a:off x="667820" y="1541124"/>
            <a:ext cx="10784441" cy="5076218"/>
          </a:xfrm>
        </p:spPr>
        <p:txBody>
          <a:bodyPr>
            <a:normAutofit/>
          </a:bodyPr>
          <a:lstStyle/>
          <a:p>
            <a:pPr>
              <a:lnSpc>
                <a:spcPct val="115000"/>
              </a:lnSpc>
              <a:spcBef>
                <a:spcPts val="0"/>
              </a:spcBef>
              <a:spcAft>
                <a:spcPts val="1000"/>
              </a:spcAft>
            </a:pPr>
            <a:r>
              <a:rPr lang="en-US" sz="1800" spc="50" dirty="0">
                <a:solidFill>
                  <a:srgbClr val="333333"/>
                </a:solidFill>
                <a:effectLst/>
                <a:latin typeface="Century Gothic" panose="020B0502020202020204" pitchFamily="34" charset="0"/>
                <a:ea typeface="Calibri" panose="020F0502020204030204" pitchFamily="34" charset="0"/>
                <a:cs typeface="Times New Roman (Body CS)"/>
              </a:rPr>
              <a:t>We affirm the need for a comprehensive approach to maternal health by leveraging cross-sector data, telehealth, remote patient monitoring, and novel personal health technology solutions.  </a:t>
            </a:r>
            <a:r>
              <a:rPr lang="en-US" sz="1800" spc="50" dirty="0">
                <a:solidFill>
                  <a:srgbClr val="333333"/>
                </a:solidFill>
                <a:ea typeface="Calibri" panose="020F0502020204030204" pitchFamily="34" charset="0"/>
                <a:cs typeface="Times New Roman (Body CS)"/>
              </a:rPr>
              <a:t>HIMSS</a:t>
            </a:r>
            <a:r>
              <a:rPr lang="en-US" sz="1800" spc="50" dirty="0">
                <a:solidFill>
                  <a:srgbClr val="333333"/>
                </a:solidFill>
                <a:effectLst/>
                <a:latin typeface="Century Gothic" panose="020B0502020202020204" pitchFamily="34" charset="0"/>
                <a:ea typeface="Calibri" panose="020F0502020204030204" pitchFamily="34" charset="0"/>
                <a:cs typeface="Times New Roman (Body CS)"/>
              </a:rPr>
              <a:t> recommends the following:</a:t>
            </a:r>
          </a:p>
          <a:p>
            <a:pPr marL="565150" lvl="1" indent="-342900">
              <a:lnSpc>
                <a:spcPct val="115000"/>
              </a:lnSpc>
              <a:spcBef>
                <a:spcPts val="0"/>
              </a:spcBef>
              <a:buClr>
                <a:srgbClr val="FF595A"/>
              </a:buClr>
              <a:buFont typeface="Wingdings" panose="05000000000000000000" pitchFamily="2" charset="2"/>
              <a:buChar char="Ø"/>
            </a:pPr>
            <a:r>
              <a:rPr lang="en-US" b="1" spc="50" dirty="0">
                <a:solidFill>
                  <a:srgbClr val="333333"/>
                </a:solidFill>
                <a:ea typeface="Calibri" panose="020F0502020204030204" pitchFamily="34" charset="0"/>
                <a:cs typeface="Times New Roman (Body CS)"/>
              </a:rPr>
              <a:t>Enact Momnibus legislation at the state level </a:t>
            </a:r>
            <a:r>
              <a:rPr lang="en-US" spc="50" dirty="0">
                <a:solidFill>
                  <a:srgbClr val="333333"/>
                </a:solidFill>
                <a:ea typeface="Calibri" panose="020F0502020204030204" pitchFamily="34" charset="0"/>
                <a:cs typeface="Times New Roman (Body CS)"/>
              </a:rPr>
              <a:t>to correspond to national legislation and maternal health policy priorities </a:t>
            </a:r>
          </a:p>
          <a:p>
            <a:pPr marL="565150" lvl="1" indent="-342900">
              <a:lnSpc>
                <a:spcPct val="115000"/>
              </a:lnSpc>
              <a:spcBef>
                <a:spcPts val="0"/>
              </a:spcBef>
              <a:buClr>
                <a:srgbClr val="FF595A"/>
              </a:buClr>
              <a:buFont typeface="Wingdings" panose="05000000000000000000" pitchFamily="2" charset="2"/>
              <a:buChar char="Ø"/>
            </a:pPr>
            <a:r>
              <a:rPr lang="en-US" b="1" spc="50" dirty="0">
                <a:solidFill>
                  <a:srgbClr val="333333"/>
                </a:solidFill>
                <a:effectLst/>
                <a:latin typeface="Century Gothic" panose="020B0502020202020204" pitchFamily="34" charset="0"/>
                <a:ea typeface="Calibri" panose="020F0502020204030204" pitchFamily="34" charset="0"/>
                <a:cs typeface="Times New Roman (Body CS)"/>
              </a:rPr>
              <a:t>Enable access to digital self-monitoring tools </a:t>
            </a:r>
            <a:r>
              <a:rPr lang="en-US" spc="50" dirty="0">
                <a:solidFill>
                  <a:srgbClr val="333333"/>
                </a:solidFill>
                <a:effectLst/>
                <a:latin typeface="Century Gothic" panose="020B0502020202020204" pitchFamily="34" charset="0"/>
                <a:ea typeface="Calibri" panose="020F0502020204030204" pitchFamily="34" charset="0"/>
                <a:cs typeface="Times New Roman (Body CS)"/>
              </a:rPr>
              <a:t>for women at little to no out-of-pocket cost to the patient</a:t>
            </a:r>
          </a:p>
          <a:p>
            <a:pPr marL="565150" lvl="1" indent="-342900">
              <a:lnSpc>
                <a:spcPct val="115000"/>
              </a:lnSpc>
              <a:spcBef>
                <a:spcPts val="0"/>
              </a:spcBef>
              <a:buClr>
                <a:srgbClr val="FF595A"/>
              </a:buClr>
              <a:buFont typeface="Wingdings" panose="05000000000000000000" pitchFamily="2" charset="2"/>
              <a:buChar char="Ø"/>
            </a:pPr>
            <a:r>
              <a:rPr lang="en-US" spc="50" dirty="0">
                <a:solidFill>
                  <a:srgbClr val="333333"/>
                </a:solidFill>
                <a:effectLst/>
                <a:latin typeface="Century Gothic" panose="020B0502020202020204" pitchFamily="34" charset="0"/>
                <a:ea typeface="Calibri" panose="020F0502020204030204" pitchFamily="34" charset="0"/>
                <a:cs typeface="Times New Roman (Body CS)"/>
              </a:rPr>
              <a:t>Strengthen and provide support for women's health, family planning, and reproductive health services by </a:t>
            </a:r>
            <a:r>
              <a:rPr lang="en-US" b="1" spc="50" dirty="0">
                <a:solidFill>
                  <a:srgbClr val="333333"/>
                </a:solidFill>
                <a:effectLst/>
                <a:latin typeface="Century Gothic" panose="020B0502020202020204" pitchFamily="34" charset="0"/>
                <a:ea typeface="Calibri" panose="020F0502020204030204" pitchFamily="34" charset="0"/>
                <a:cs typeface="Times New Roman (Body CS)"/>
              </a:rPr>
              <a:t>increasing and improving reimbursement for care, starting with preconception through all phases of pregnancy and the first year postpartum, via integrated telehealth models </a:t>
            </a:r>
            <a:r>
              <a:rPr lang="en-US" spc="50" dirty="0">
                <a:solidFill>
                  <a:srgbClr val="333333"/>
                </a:solidFill>
                <a:effectLst/>
                <a:latin typeface="Century Gothic" panose="020B0502020202020204" pitchFamily="34" charset="0"/>
                <a:ea typeface="Calibri" panose="020F0502020204030204" pitchFamily="34" charset="0"/>
                <a:cs typeface="Times New Roman (Body CS)"/>
              </a:rPr>
              <a:t>for maternity care services</a:t>
            </a:r>
          </a:p>
          <a:p>
            <a:pPr marL="565150" lvl="1" indent="-342900">
              <a:lnSpc>
                <a:spcPct val="115000"/>
              </a:lnSpc>
              <a:spcBef>
                <a:spcPts val="0"/>
              </a:spcBef>
              <a:buClr>
                <a:srgbClr val="FF595A"/>
              </a:buClr>
              <a:buFont typeface="Wingdings" panose="05000000000000000000" pitchFamily="2" charset="2"/>
              <a:buChar char="Ø"/>
            </a:pPr>
            <a:r>
              <a:rPr lang="en-US" spc="50" dirty="0">
                <a:solidFill>
                  <a:srgbClr val="333333"/>
                </a:solidFill>
                <a:effectLst/>
                <a:latin typeface="Century Gothic" panose="020B0502020202020204" pitchFamily="34" charset="0"/>
                <a:ea typeface="Calibri" panose="020F0502020204030204" pitchFamily="34" charset="0"/>
                <a:cs typeface="Times New Roman (Body CS)"/>
              </a:rPr>
              <a:t>Provide </a:t>
            </a:r>
            <a:r>
              <a:rPr lang="en-US" b="1" spc="50" dirty="0">
                <a:solidFill>
                  <a:srgbClr val="333333"/>
                </a:solidFill>
                <a:effectLst/>
                <a:latin typeface="Century Gothic" panose="020B0502020202020204" pitchFamily="34" charset="0"/>
                <a:ea typeface="Calibri" panose="020F0502020204030204" pitchFamily="34" charset="0"/>
                <a:cs typeface="Times New Roman (Body CS)"/>
              </a:rPr>
              <a:t>funding to expand the use of technology-enabled collaborative learning and capacity models </a:t>
            </a:r>
            <a:r>
              <a:rPr lang="en-US" spc="50" dirty="0">
                <a:solidFill>
                  <a:srgbClr val="333333"/>
                </a:solidFill>
                <a:effectLst/>
                <a:latin typeface="Century Gothic" panose="020B0502020202020204" pitchFamily="34" charset="0"/>
                <a:ea typeface="Calibri" panose="020F0502020204030204" pitchFamily="34" charset="0"/>
                <a:cs typeface="Times New Roman (Body CS)"/>
              </a:rPr>
              <a:t>for pregnant and postpartum women (may include </a:t>
            </a:r>
            <a:r>
              <a:rPr lang="en-US" b="1" spc="50" dirty="0">
                <a:solidFill>
                  <a:srgbClr val="333333"/>
                </a:solidFill>
                <a:effectLst/>
                <a:latin typeface="Century Gothic" panose="020B0502020202020204" pitchFamily="34" charset="0"/>
                <a:ea typeface="Calibri" panose="020F0502020204030204" pitchFamily="34" charset="0"/>
                <a:cs typeface="Times New Roman (Body CS)"/>
              </a:rPr>
              <a:t>new AI functions</a:t>
            </a:r>
            <a:r>
              <a:rPr lang="en-US" spc="50" dirty="0">
                <a:solidFill>
                  <a:srgbClr val="333333"/>
                </a:solidFill>
                <a:effectLst/>
                <a:latin typeface="Century Gothic" panose="020B0502020202020204" pitchFamily="34" charset="0"/>
                <a:ea typeface="Calibri" panose="020F0502020204030204" pitchFamily="34" charset="0"/>
                <a:cs typeface="Times New Roman (Body CS)"/>
              </a:rPr>
              <a:t>)</a:t>
            </a:r>
          </a:p>
          <a:p>
            <a:pPr marL="677863" lvl="2" indent="-285750">
              <a:lnSpc>
                <a:spcPct val="115000"/>
              </a:lnSpc>
              <a:spcBef>
                <a:spcPts val="0"/>
              </a:spcBef>
              <a:buClr>
                <a:srgbClr val="FF595A"/>
              </a:buClr>
              <a:buFont typeface="Wingdings" panose="05000000000000000000" pitchFamily="2" charset="2"/>
              <a:buChar char="Ø"/>
            </a:pPr>
            <a:endParaRPr lang="en-US" sz="1400" spc="50" dirty="0">
              <a:solidFill>
                <a:srgbClr val="333333"/>
              </a:solidFill>
              <a:effectLst/>
              <a:latin typeface="Century Gothic" panose="020B0502020202020204" pitchFamily="34" charset="0"/>
              <a:ea typeface="Calibri" panose="020F0502020204030204" pitchFamily="34" charset="0"/>
              <a:cs typeface="Times New Roman (Body CS)"/>
            </a:endParaRPr>
          </a:p>
          <a:p>
            <a:pPr lvl="2"/>
            <a:endParaRPr lang="en-US" dirty="0"/>
          </a:p>
        </p:txBody>
      </p:sp>
      <p:sp>
        <p:nvSpPr>
          <p:cNvPr id="4" name="Slide Number Placeholder 3">
            <a:extLst>
              <a:ext uri="{FF2B5EF4-FFF2-40B4-BE49-F238E27FC236}">
                <a16:creationId xmlns:a16="http://schemas.microsoft.com/office/drawing/2014/main" id="{BD047620-CEEC-4A76-8B1C-ABDF0148D7E1}"/>
              </a:ext>
            </a:extLst>
          </p:cNvPr>
          <p:cNvSpPr>
            <a:spLocks noGrp="1"/>
          </p:cNvSpPr>
          <p:nvPr>
            <p:ph type="sldNum" sz="quarter" idx="12"/>
          </p:nvPr>
        </p:nvSpPr>
        <p:spPr/>
        <p:txBody>
          <a:bodyPr/>
          <a:lstStyle/>
          <a:p>
            <a:fld id="{2F8AF2E6-64A8-0F46-AF27-0A96D82A033B}" type="slidenum">
              <a:rPr lang="en-US" smtClean="0"/>
              <a:pPr/>
              <a:t>21</a:t>
            </a:fld>
            <a:endParaRPr lang="en-US" dirty="0"/>
          </a:p>
        </p:txBody>
      </p:sp>
    </p:spTree>
    <p:extLst>
      <p:ext uri="{BB962C8B-B14F-4D97-AF65-F5344CB8AC3E}">
        <p14:creationId xmlns:p14="http://schemas.microsoft.com/office/powerpoint/2010/main" val="398587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B966-9C66-4C4E-B6D8-0E000BABF3D9}"/>
              </a:ext>
            </a:extLst>
          </p:cNvPr>
          <p:cNvSpPr>
            <a:spLocks noGrp="1"/>
          </p:cNvSpPr>
          <p:nvPr>
            <p:ph type="title"/>
          </p:nvPr>
        </p:nvSpPr>
        <p:spPr>
          <a:xfrm>
            <a:off x="831483" y="619432"/>
            <a:ext cx="10347794" cy="1041122"/>
          </a:xfrm>
        </p:spPr>
        <p:txBody>
          <a:bodyPr/>
          <a:lstStyle/>
          <a:p>
            <a:r>
              <a:rPr lang="en-US" b="1" dirty="0"/>
              <a:t>Recommended State Policy Actions to Address the Maternal Mortality Crisis Cont’d</a:t>
            </a:r>
          </a:p>
        </p:txBody>
      </p:sp>
      <p:sp>
        <p:nvSpPr>
          <p:cNvPr id="3" name="Content Placeholder 2">
            <a:extLst>
              <a:ext uri="{FF2B5EF4-FFF2-40B4-BE49-F238E27FC236}">
                <a16:creationId xmlns:a16="http://schemas.microsoft.com/office/drawing/2014/main" id="{93DFDB15-ADF4-42C5-9546-CD897D825397}"/>
              </a:ext>
            </a:extLst>
          </p:cNvPr>
          <p:cNvSpPr>
            <a:spLocks noGrp="1"/>
          </p:cNvSpPr>
          <p:nvPr>
            <p:ph idx="1"/>
          </p:nvPr>
        </p:nvSpPr>
        <p:spPr>
          <a:xfrm>
            <a:off x="854699" y="1524787"/>
            <a:ext cx="10505818" cy="4599396"/>
          </a:xfrm>
        </p:spPr>
        <p:txBody>
          <a:bodyPr>
            <a:normAutofit/>
          </a:bodyPr>
          <a:lstStyle/>
          <a:p>
            <a:pPr marL="565150" lvl="1" indent="-342900">
              <a:lnSpc>
                <a:spcPct val="115000"/>
              </a:lnSpc>
              <a:spcBef>
                <a:spcPts val="0"/>
              </a:spcBef>
              <a:buClr>
                <a:srgbClr val="FF595A"/>
              </a:buClr>
              <a:buFont typeface="Wingdings" panose="05000000000000000000" pitchFamily="2" charset="2"/>
              <a:buChar char="Ø"/>
            </a:pPr>
            <a:r>
              <a:rPr lang="en-US" sz="2000" spc="50" dirty="0">
                <a:solidFill>
                  <a:srgbClr val="333333"/>
                </a:solidFill>
                <a:effectLst/>
                <a:latin typeface="Century Gothic" panose="020B0502020202020204" pitchFamily="34" charset="0"/>
                <a:ea typeface="Calibri" panose="020F0502020204030204" pitchFamily="34" charset="0"/>
                <a:cs typeface="Times New Roman (Body CS)"/>
              </a:rPr>
              <a:t>Provide funding for </a:t>
            </a:r>
            <a:r>
              <a:rPr lang="en-US" sz="2000" b="1" spc="50" dirty="0">
                <a:solidFill>
                  <a:srgbClr val="333333"/>
                </a:solidFill>
                <a:effectLst/>
                <a:latin typeface="Century Gothic" panose="020B0502020202020204" pitchFamily="34" charset="0"/>
                <a:ea typeface="Calibri" panose="020F0502020204030204" pitchFamily="34" charset="0"/>
                <a:cs typeface="Times New Roman (Body CS)"/>
              </a:rPr>
              <a:t>electronic data collection, surveillance, and research </a:t>
            </a:r>
            <a:r>
              <a:rPr lang="en-US" sz="2000" spc="50" dirty="0">
                <a:solidFill>
                  <a:srgbClr val="333333"/>
                </a:solidFill>
                <a:effectLst/>
                <a:latin typeface="Century Gothic" panose="020B0502020202020204" pitchFamily="34" charset="0"/>
                <a:ea typeface="Calibri" panose="020F0502020204030204" pitchFamily="34" charset="0"/>
                <a:cs typeface="Times New Roman (Body CS)"/>
              </a:rPr>
              <a:t>on maternal health outcomes in accordance with current data modernization efforts </a:t>
            </a:r>
            <a:endParaRPr lang="en-US" sz="2000" spc="50" dirty="0">
              <a:solidFill>
                <a:srgbClr val="333333"/>
              </a:solidFill>
              <a:ea typeface="Calibri" panose="020F0502020204030204" pitchFamily="34" charset="0"/>
              <a:cs typeface="Times New Roman (Body CS)"/>
            </a:endParaRPr>
          </a:p>
          <a:p>
            <a:pPr marL="565150" lvl="1" indent="-342900">
              <a:lnSpc>
                <a:spcPct val="115000"/>
              </a:lnSpc>
              <a:spcBef>
                <a:spcPts val="0"/>
              </a:spcBef>
              <a:buClr>
                <a:srgbClr val="FF595A"/>
              </a:buClr>
              <a:buFont typeface="Wingdings" panose="05000000000000000000" pitchFamily="2" charset="2"/>
              <a:buChar char="Ø"/>
            </a:pPr>
            <a:r>
              <a:rPr lang="en-US" sz="2000" spc="50" dirty="0">
                <a:solidFill>
                  <a:srgbClr val="333333"/>
                </a:solidFill>
                <a:ea typeface="Calibri" panose="020F0502020204030204" pitchFamily="34" charset="0"/>
                <a:cs typeface="Times New Roman (Body CS)"/>
              </a:rPr>
              <a:t>Develop </a:t>
            </a:r>
            <a:r>
              <a:rPr lang="en-US" sz="2000" b="1" spc="50" dirty="0">
                <a:solidFill>
                  <a:srgbClr val="333333"/>
                </a:solidFill>
                <a:ea typeface="Calibri" panose="020F0502020204030204" pitchFamily="34" charset="0"/>
                <a:cs typeface="Times New Roman (Body CS)"/>
              </a:rPr>
              <a:t>cross-sector data platforms or data lakes by collaborating with health information exchanges</a:t>
            </a:r>
            <a:r>
              <a:rPr lang="en-US" sz="2000" spc="50" dirty="0">
                <a:solidFill>
                  <a:srgbClr val="333333"/>
                </a:solidFill>
                <a:ea typeface="Calibri" panose="020F0502020204030204" pitchFamily="34" charset="0"/>
                <a:cs typeface="Times New Roman (Body CS)"/>
              </a:rPr>
              <a:t> and other community partners </a:t>
            </a:r>
            <a:r>
              <a:rPr lang="en-US" sz="2000" b="1" spc="50" dirty="0">
                <a:solidFill>
                  <a:srgbClr val="333333"/>
                </a:solidFill>
                <a:ea typeface="Calibri" panose="020F0502020204030204" pitchFamily="34" charset="0"/>
                <a:cs typeface="Times New Roman (Body CS)"/>
              </a:rPr>
              <a:t>to inform collection and </a:t>
            </a:r>
            <a:r>
              <a:rPr lang="en-US" sz="2000" b="1" spc="50" dirty="0">
                <a:solidFill>
                  <a:srgbClr val="333333"/>
                </a:solidFill>
                <a:effectLst/>
                <a:latin typeface="Century Gothic" panose="020B0502020202020204" pitchFamily="34" charset="0"/>
                <a:ea typeface="Calibri" panose="020F0502020204030204" pitchFamily="34" charset="0"/>
                <a:cs typeface="Times New Roman (Body CS)"/>
              </a:rPr>
              <a:t>analysis by the state MMRCs</a:t>
            </a:r>
          </a:p>
          <a:p>
            <a:pPr marL="565150" lvl="1" indent="-342900">
              <a:lnSpc>
                <a:spcPct val="115000"/>
              </a:lnSpc>
              <a:spcBef>
                <a:spcPts val="0"/>
              </a:spcBef>
              <a:buClr>
                <a:srgbClr val="FF595A"/>
              </a:buClr>
              <a:buFont typeface="Wingdings" panose="05000000000000000000" pitchFamily="2" charset="2"/>
              <a:buChar char="Ø"/>
            </a:pPr>
            <a:r>
              <a:rPr lang="en-US" sz="2000" spc="50" dirty="0">
                <a:solidFill>
                  <a:srgbClr val="333333"/>
                </a:solidFill>
                <a:effectLst/>
                <a:latin typeface="Century Gothic" panose="020B0502020202020204" pitchFamily="34" charset="0"/>
                <a:ea typeface="Calibri" panose="020F0502020204030204" pitchFamily="34" charset="0"/>
                <a:cs typeface="Times New Roman (Body CS)"/>
              </a:rPr>
              <a:t>Support active engagement of birthing hospitals, licensed birth centers, and perinatal providers in </a:t>
            </a:r>
            <a:r>
              <a:rPr lang="en-US" sz="2000" b="1" spc="50" dirty="0">
                <a:solidFill>
                  <a:srgbClr val="333333"/>
                </a:solidFill>
                <a:effectLst/>
                <a:latin typeface="Century Gothic" panose="020B0502020202020204" pitchFamily="34" charset="0"/>
                <a:ea typeface="Calibri" panose="020F0502020204030204" pitchFamily="34" charset="0"/>
                <a:cs typeface="Times New Roman (Body CS)"/>
              </a:rPr>
              <a:t>quality improvement efforts and regular reporting to state/regional health information exchanges for improved surveillance and vital statistics</a:t>
            </a:r>
          </a:p>
          <a:p>
            <a:pPr marL="565150" lvl="1" indent="-342900">
              <a:lnSpc>
                <a:spcPct val="115000"/>
              </a:lnSpc>
              <a:spcBef>
                <a:spcPts val="0"/>
              </a:spcBef>
              <a:buClr>
                <a:srgbClr val="FF595A"/>
              </a:buClr>
              <a:buFont typeface="Wingdings" panose="05000000000000000000" pitchFamily="2" charset="2"/>
              <a:buChar char="Ø"/>
            </a:pPr>
            <a:r>
              <a:rPr lang="en-US" sz="2000" spc="50" dirty="0">
                <a:solidFill>
                  <a:srgbClr val="333333"/>
                </a:solidFill>
                <a:effectLst/>
                <a:latin typeface="Century Gothic" panose="020B0502020202020204" pitchFamily="34" charset="0"/>
                <a:ea typeface="Calibri" panose="020F0502020204030204" pitchFamily="34" charset="0"/>
                <a:cs typeface="Times New Roman (Body CS)"/>
              </a:rPr>
              <a:t>Coordinate with CMS to </a:t>
            </a:r>
            <a:r>
              <a:rPr lang="en-US" sz="2000" b="1" spc="50" dirty="0">
                <a:solidFill>
                  <a:srgbClr val="333333"/>
                </a:solidFill>
                <a:effectLst/>
                <a:latin typeface="Century Gothic" panose="020B0502020202020204" pitchFamily="34" charset="0"/>
                <a:ea typeface="Calibri" panose="020F0502020204030204" pitchFamily="34" charset="0"/>
                <a:cs typeface="Times New Roman (Body CS)"/>
              </a:rPr>
              <a:t>advance the use of Section 1115 Medicaid demonstration waivers </a:t>
            </a:r>
            <a:r>
              <a:rPr lang="en-US" sz="2000" spc="50" dirty="0">
                <a:solidFill>
                  <a:srgbClr val="333333"/>
                </a:solidFill>
                <a:effectLst/>
                <a:latin typeface="Century Gothic" panose="020B0502020202020204" pitchFamily="34" charset="0"/>
                <a:ea typeface="Calibri" panose="020F0502020204030204" pitchFamily="34" charset="0"/>
                <a:cs typeface="Times New Roman (Body CS)"/>
              </a:rPr>
              <a:t>to pilot interventions using evidence-based health IT strategies and interoperable solutions</a:t>
            </a:r>
          </a:p>
          <a:p>
            <a:pPr marL="565150" lvl="1" indent="-342900">
              <a:lnSpc>
                <a:spcPct val="115000"/>
              </a:lnSpc>
              <a:spcBef>
                <a:spcPts val="0"/>
              </a:spcBef>
              <a:buClr>
                <a:srgbClr val="FF595A"/>
              </a:buClr>
              <a:buFont typeface="Symbol" panose="05050102010706020507" pitchFamily="18" charset="2"/>
              <a:buChar char=""/>
            </a:pPr>
            <a:endParaRPr lang="en-US" sz="2000" spc="50" dirty="0">
              <a:solidFill>
                <a:srgbClr val="333333"/>
              </a:solidFill>
              <a:effectLst/>
              <a:latin typeface="Century Gothic" panose="020B0502020202020204" pitchFamily="34" charset="0"/>
              <a:ea typeface="Calibri" panose="020F0502020204030204" pitchFamily="34" charset="0"/>
              <a:cs typeface="Times New Roman (Body CS)"/>
            </a:endParaRPr>
          </a:p>
          <a:p>
            <a:endParaRPr lang="en-US" dirty="0"/>
          </a:p>
        </p:txBody>
      </p:sp>
      <p:sp>
        <p:nvSpPr>
          <p:cNvPr id="4" name="Slide Number Placeholder 3">
            <a:extLst>
              <a:ext uri="{FF2B5EF4-FFF2-40B4-BE49-F238E27FC236}">
                <a16:creationId xmlns:a16="http://schemas.microsoft.com/office/drawing/2014/main" id="{D2E4D12C-3A2E-4130-9CF3-021B83872F9C}"/>
              </a:ext>
            </a:extLst>
          </p:cNvPr>
          <p:cNvSpPr>
            <a:spLocks noGrp="1"/>
          </p:cNvSpPr>
          <p:nvPr>
            <p:ph type="sldNum" sz="quarter" idx="12"/>
          </p:nvPr>
        </p:nvSpPr>
        <p:spPr/>
        <p:txBody>
          <a:bodyPr/>
          <a:lstStyle/>
          <a:p>
            <a:fld id="{2F8AF2E6-64A8-0F46-AF27-0A96D82A033B}" type="slidenum">
              <a:rPr lang="en-US" smtClean="0"/>
              <a:pPr/>
              <a:t>22</a:t>
            </a:fld>
            <a:endParaRPr lang="en-US" dirty="0"/>
          </a:p>
        </p:txBody>
      </p:sp>
    </p:spTree>
    <p:extLst>
      <p:ext uri="{BB962C8B-B14F-4D97-AF65-F5344CB8AC3E}">
        <p14:creationId xmlns:p14="http://schemas.microsoft.com/office/powerpoint/2010/main" val="157243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1DEA-5E3B-F364-8842-D31607023AF2}"/>
              </a:ext>
            </a:extLst>
          </p:cNvPr>
          <p:cNvSpPr>
            <a:spLocks noGrp="1"/>
          </p:cNvSpPr>
          <p:nvPr>
            <p:ph type="title"/>
          </p:nvPr>
        </p:nvSpPr>
        <p:spPr>
          <a:xfrm>
            <a:off x="609600" y="371476"/>
            <a:ext cx="10972800" cy="1028700"/>
          </a:xfrm>
        </p:spPr>
        <p:txBody>
          <a:bodyPr/>
          <a:lstStyle/>
          <a:p>
            <a:r>
              <a:rPr lang="en-US" b="1" dirty="0"/>
              <a:t>Maternal Mortality Review Committees (MMRCs) &amp; State HIEs and Data Hubs</a:t>
            </a:r>
          </a:p>
        </p:txBody>
      </p:sp>
      <p:sp>
        <p:nvSpPr>
          <p:cNvPr id="3" name="Content Placeholder 2">
            <a:extLst>
              <a:ext uri="{FF2B5EF4-FFF2-40B4-BE49-F238E27FC236}">
                <a16:creationId xmlns:a16="http://schemas.microsoft.com/office/drawing/2014/main" id="{E39588A8-BBB6-2B26-FF00-E83B49577206}"/>
              </a:ext>
            </a:extLst>
          </p:cNvPr>
          <p:cNvSpPr>
            <a:spLocks noGrp="1"/>
          </p:cNvSpPr>
          <p:nvPr>
            <p:ph idx="1"/>
          </p:nvPr>
        </p:nvSpPr>
        <p:spPr>
          <a:xfrm>
            <a:off x="609600" y="1351456"/>
            <a:ext cx="10896599" cy="5086348"/>
          </a:xfrm>
        </p:spPr>
        <p:txBody>
          <a:bodyPr>
            <a:noAutofit/>
          </a:bodyPr>
          <a:lstStyle/>
          <a:p>
            <a:r>
              <a:rPr lang="en-US" sz="1600" b="0" dirty="0"/>
              <a:t>According to recent reports by the Guttmacher Institute, </a:t>
            </a:r>
            <a:r>
              <a:rPr lang="en-US" sz="1600" dirty="0"/>
              <a:t>49 states, the District of Columbia, New York City, Philadelphia and Puerto Rico have a formal maternal mortality review committee or legal requirement to review pregnancy-related deaths</a:t>
            </a:r>
          </a:p>
          <a:p>
            <a:r>
              <a:rPr lang="en-US" sz="1600" b="0" dirty="0"/>
              <a:t>Historically, MMRCs were almost exclusively composed of physicians, now </a:t>
            </a:r>
            <a:r>
              <a:rPr lang="en-US" sz="1600" dirty="0"/>
              <a:t>MMRCs have expanded their committees to include a wider representation of the community, e.g., midwives, doulas, pathologists, behavioral health experts, representatives from tribal nations, and community-based organizations</a:t>
            </a:r>
          </a:p>
          <a:p>
            <a:r>
              <a:rPr lang="en-US" sz="1600" b="0" dirty="0"/>
              <a:t>Recently,  with current health data modernization advancements, </a:t>
            </a:r>
            <a:r>
              <a:rPr lang="en-US" sz="1600" dirty="0"/>
              <a:t>MMRCs are able to gather information beyond what is available through vital statistics data, including reviewing various institutional records (e.g., medical files, law enforcement reports, autopsy records, etc.)</a:t>
            </a:r>
          </a:p>
          <a:p>
            <a:r>
              <a:rPr lang="en-US" sz="1600" dirty="0"/>
              <a:t>State HIEs and Medicaid Data Hubs such as the Indiana Management Performance Hub</a:t>
            </a:r>
            <a:r>
              <a:rPr lang="en-US" sz="1600" b="0" dirty="0"/>
              <a:t> </a:t>
            </a:r>
            <a:r>
              <a:rPr lang="en-US" sz="1600" dirty="0"/>
              <a:t>Equity Portal for Infant and Maternal Health Data</a:t>
            </a:r>
            <a:r>
              <a:rPr lang="en-US" sz="1600" b="0" dirty="0"/>
              <a:t> are examples of how MMRCs and researchers can assess Medicaid, SDOH and other health and human services data to inform policies and interventions. </a:t>
            </a:r>
          </a:p>
          <a:p>
            <a:pPr marL="2285794" lvl="5" indent="0">
              <a:buNone/>
            </a:pPr>
            <a:r>
              <a:rPr lang="en-US" sz="1100" dirty="0"/>
              <a:t>References: </a:t>
            </a:r>
            <a:r>
              <a:rPr lang="en-US" sz="1100" dirty="0">
                <a:hlinkClick r:id="rId2"/>
              </a:rPr>
              <a:t>https://www.guttmacher.org/state-policy/explore/maternal-mortality-review-committees</a:t>
            </a:r>
            <a:r>
              <a:rPr lang="en-US" sz="1100" dirty="0"/>
              <a:t>  and 			</a:t>
            </a:r>
            <a:r>
              <a:rPr lang="en-US" sz="1100" dirty="0">
                <a:hlinkClick r:id="rId3"/>
              </a:rPr>
              <a:t>https://hub.mph.in.gov/lt/dataset/equity-portal-infant-and-maternal-health-data</a:t>
            </a:r>
            <a:r>
              <a:rPr lang="en-US" sz="1100" dirty="0"/>
              <a:t>  </a:t>
            </a:r>
          </a:p>
          <a:p>
            <a:endParaRPr lang="en-US" sz="1400" dirty="0"/>
          </a:p>
        </p:txBody>
      </p:sp>
      <p:sp>
        <p:nvSpPr>
          <p:cNvPr id="4" name="Slide Number Placeholder 3">
            <a:extLst>
              <a:ext uri="{FF2B5EF4-FFF2-40B4-BE49-F238E27FC236}">
                <a16:creationId xmlns:a16="http://schemas.microsoft.com/office/drawing/2014/main" id="{754D1AE9-9F51-CE3A-66BE-A1B40DC79341}"/>
              </a:ext>
            </a:extLst>
          </p:cNvPr>
          <p:cNvSpPr>
            <a:spLocks noGrp="1"/>
          </p:cNvSpPr>
          <p:nvPr>
            <p:ph type="sldNum" sz="quarter" idx="12"/>
          </p:nvPr>
        </p:nvSpPr>
        <p:spPr/>
        <p:txBody>
          <a:bodyPr/>
          <a:lstStyle/>
          <a:p>
            <a:fld id="{2F8AF2E6-64A8-0F46-AF27-0A96D82A033B}" type="slidenum">
              <a:rPr lang="en-US" smtClean="0"/>
              <a:pPr/>
              <a:t>23</a:t>
            </a:fld>
            <a:endParaRPr lang="en-US" dirty="0"/>
          </a:p>
        </p:txBody>
      </p:sp>
    </p:spTree>
    <p:extLst>
      <p:ext uri="{BB962C8B-B14F-4D97-AF65-F5344CB8AC3E}">
        <p14:creationId xmlns:p14="http://schemas.microsoft.com/office/powerpoint/2010/main" val="206073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2270-30A4-8EA7-3A1B-8698A509FEF9}"/>
              </a:ext>
            </a:extLst>
          </p:cNvPr>
          <p:cNvSpPr>
            <a:spLocks noGrp="1"/>
          </p:cNvSpPr>
          <p:nvPr>
            <p:ph type="title"/>
          </p:nvPr>
        </p:nvSpPr>
        <p:spPr>
          <a:xfrm>
            <a:off x="854699" y="628539"/>
            <a:ext cx="10505818" cy="1028700"/>
          </a:xfrm>
        </p:spPr>
        <p:txBody>
          <a:bodyPr/>
          <a:lstStyle/>
          <a:p>
            <a:r>
              <a:rPr lang="en-US" b="1" dirty="0"/>
              <a:t>Recent State Legislation and Policies to Watch</a:t>
            </a:r>
          </a:p>
        </p:txBody>
      </p:sp>
      <p:sp>
        <p:nvSpPr>
          <p:cNvPr id="3" name="Content Placeholder 2">
            <a:extLst>
              <a:ext uri="{FF2B5EF4-FFF2-40B4-BE49-F238E27FC236}">
                <a16:creationId xmlns:a16="http://schemas.microsoft.com/office/drawing/2014/main" id="{5F746A22-AE3E-0F95-9BB7-810F2FC197FC}"/>
              </a:ext>
            </a:extLst>
          </p:cNvPr>
          <p:cNvSpPr>
            <a:spLocks noGrp="1"/>
          </p:cNvSpPr>
          <p:nvPr>
            <p:ph idx="1"/>
          </p:nvPr>
        </p:nvSpPr>
        <p:spPr>
          <a:xfrm>
            <a:off x="751957" y="1242883"/>
            <a:ext cx="10608559" cy="4986577"/>
          </a:xfrm>
        </p:spPr>
        <p:txBody>
          <a:bodyPr>
            <a:normAutofit fontScale="92500" lnSpcReduction="10000"/>
          </a:bodyPr>
          <a:lstStyle/>
          <a:p>
            <a:r>
              <a:rPr lang="en-US" dirty="0"/>
              <a:t>Tennessee </a:t>
            </a:r>
            <a:r>
              <a:rPr lang="it-IT" dirty="0"/>
              <a:t>SB177 and </a:t>
            </a:r>
            <a:r>
              <a:rPr lang="it-IT" dirty="0">
                <a:hlinkClick r:id="rId2"/>
              </a:rPr>
              <a:t>HB567</a:t>
            </a:r>
            <a:endParaRPr lang="it-IT" dirty="0"/>
          </a:p>
          <a:p>
            <a:pPr lvl="2"/>
            <a:r>
              <a:rPr lang="en-US" dirty="0"/>
              <a:t>Leverages cross-sector data, telehealth, remote patient monitoring, and novel personal health technology solutions.  We commend your forward use of federal waivers to execute a pilot program and encourage your consideration of data modernization funding for more timely electronic data collection, surveillance, and research on maternal health outcomes </a:t>
            </a:r>
          </a:p>
          <a:p>
            <a:r>
              <a:rPr lang="en-US" dirty="0"/>
              <a:t>Georgia </a:t>
            </a:r>
            <a:r>
              <a:rPr lang="en-US" dirty="0">
                <a:hlinkClick r:id="rId3"/>
              </a:rPr>
              <a:t>SB106</a:t>
            </a:r>
            <a:r>
              <a:rPr lang="en-US" dirty="0"/>
              <a:t> and </a:t>
            </a:r>
            <a:r>
              <a:rPr lang="en-US" dirty="0">
                <a:hlinkClick r:id="rId4"/>
              </a:rPr>
              <a:t>HB19</a:t>
            </a:r>
            <a:r>
              <a:rPr lang="en-US" dirty="0"/>
              <a:t>, </a:t>
            </a:r>
          </a:p>
          <a:p>
            <a:pPr lvl="1"/>
            <a:r>
              <a:rPr lang="en-US" dirty="0"/>
              <a:t>SB106 creates a remote maternal and fetal health monitoring program for Medicaid-eligible, high-risk pregnant mothers, and HB 19 includes $1 million to support the pilot program. The program will use digital technology to perform remote monitoring, tracking maternal heart rate, measuring blood pressure, etc.</a:t>
            </a:r>
          </a:p>
          <a:p>
            <a:r>
              <a:rPr lang="en-US" dirty="0"/>
              <a:t>Pennsylvania </a:t>
            </a:r>
            <a:r>
              <a:rPr lang="en-US" dirty="0">
                <a:hlinkClick r:id="rId5"/>
              </a:rPr>
              <a:t>SB262</a:t>
            </a:r>
            <a:endParaRPr lang="en-US" dirty="0"/>
          </a:p>
          <a:p>
            <a:pPr lvl="1"/>
            <a:r>
              <a:rPr lang="en-US" dirty="0"/>
              <a:t>Introduced by Women’s Health Caucus co-chair Sen. Judy Schwank, the legislation requires the Pennsylvania Department of Health to report severe maternal morbidities by tracking the health issues that mothers go through during pregnancy and birth, including listing  “severe maternal morbidity” on death certificates and hospital discharges. The data will also be used to prevent outcomes like preterm births, C-sections, and postpartum complications </a:t>
            </a:r>
          </a:p>
          <a:p>
            <a:pPr lvl="1"/>
            <a:endParaRPr lang="en-US" dirty="0"/>
          </a:p>
          <a:p>
            <a:pPr marL="0" marR="0">
              <a:spcBef>
                <a:spcPts val="0"/>
              </a:spcBef>
              <a:spcAft>
                <a:spcPts val="0"/>
              </a:spcAft>
            </a:pPr>
            <a:endParaRPr lang="en-US" b="0" dirty="0"/>
          </a:p>
          <a:p>
            <a:pPr lvl="2"/>
            <a:endParaRPr lang="en-US" dirty="0"/>
          </a:p>
          <a:p>
            <a:endParaRPr lang="en-US" b="0" i="0" dirty="0">
              <a:solidFill>
                <a:srgbClr val="202124"/>
              </a:solidFill>
              <a:effectLst/>
              <a:latin typeface="Google Sans"/>
            </a:endParaRPr>
          </a:p>
          <a:p>
            <a:endParaRPr lang="en-US" b="0" i="0" dirty="0">
              <a:solidFill>
                <a:srgbClr val="202124"/>
              </a:solidFill>
              <a:effectLst/>
              <a:latin typeface="Google Sans"/>
            </a:endParaRPr>
          </a:p>
          <a:p>
            <a:endParaRPr lang="en-US" dirty="0"/>
          </a:p>
        </p:txBody>
      </p:sp>
      <p:sp>
        <p:nvSpPr>
          <p:cNvPr id="4" name="Slide Number Placeholder 3">
            <a:extLst>
              <a:ext uri="{FF2B5EF4-FFF2-40B4-BE49-F238E27FC236}">
                <a16:creationId xmlns:a16="http://schemas.microsoft.com/office/drawing/2014/main" id="{98B95592-15A7-5D26-A397-90007D5E507D}"/>
              </a:ext>
            </a:extLst>
          </p:cNvPr>
          <p:cNvSpPr>
            <a:spLocks noGrp="1"/>
          </p:cNvSpPr>
          <p:nvPr>
            <p:ph type="sldNum" sz="quarter" idx="12"/>
          </p:nvPr>
        </p:nvSpPr>
        <p:spPr/>
        <p:txBody>
          <a:bodyPr/>
          <a:lstStyle/>
          <a:p>
            <a:fld id="{2F8AF2E6-64A8-0F46-AF27-0A96D82A033B}" type="slidenum">
              <a:rPr lang="en-US" smtClean="0"/>
              <a:pPr/>
              <a:t>24</a:t>
            </a:fld>
            <a:endParaRPr lang="en-US" dirty="0"/>
          </a:p>
        </p:txBody>
      </p:sp>
    </p:spTree>
    <p:extLst>
      <p:ext uri="{BB962C8B-B14F-4D97-AF65-F5344CB8AC3E}">
        <p14:creationId xmlns:p14="http://schemas.microsoft.com/office/powerpoint/2010/main" val="100285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51" y="308007"/>
            <a:ext cx="11017866" cy="939163"/>
          </a:xfrm>
        </p:spPr>
        <p:txBody>
          <a:bodyPr/>
          <a:lstStyle/>
          <a:p>
            <a:r>
              <a:rPr lang="en-US" b="1" dirty="0"/>
              <a:t>Call to Action! </a:t>
            </a:r>
            <a:r>
              <a:rPr lang="en-US" dirty="0"/>
              <a:t>Public Policy Strategic Actions for Maternal Mortality Prevention in Your State!</a:t>
            </a:r>
          </a:p>
        </p:txBody>
      </p:sp>
      <p:sp>
        <p:nvSpPr>
          <p:cNvPr id="3" name="Content Placeholder 2"/>
          <p:cNvSpPr>
            <a:spLocks noGrp="1"/>
          </p:cNvSpPr>
          <p:nvPr>
            <p:ph idx="1"/>
          </p:nvPr>
        </p:nvSpPr>
        <p:spPr>
          <a:xfrm>
            <a:off x="342651" y="1376412"/>
            <a:ext cx="8309297" cy="5240929"/>
          </a:xfrm>
        </p:spPr>
        <p:txBody>
          <a:bodyPr numCol="1">
            <a:normAutofit fontScale="92500"/>
          </a:bodyPr>
          <a:lstStyle/>
          <a:p>
            <a:r>
              <a:rPr lang="en-US" sz="2400" dirty="0">
                <a:latin typeface="+mn-lt"/>
              </a:rPr>
              <a:t>Connect with your state health officer, Medicaid Directors, and Community Health Centers Stakeholders</a:t>
            </a:r>
            <a:r>
              <a:rPr lang="en-US" sz="2400" b="0" dirty="0">
                <a:latin typeface="+mn-lt"/>
              </a:rPr>
              <a:t> to learn more about opportunities to advance RPM, Telehealth, electronic reporting, wearables, and interoperability across the spectrum of care</a:t>
            </a:r>
          </a:p>
          <a:p>
            <a:r>
              <a:rPr lang="en-US" sz="2400" b="0" dirty="0">
                <a:latin typeface="+mn-lt"/>
              </a:rPr>
              <a:t>Support the </a:t>
            </a:r>
            <a:r>
              <a:rPr lang="en-US" sz="2400" dirty="0">
                <a:latin typeface="+mn-lt"/>
              </a:rPr>
              <a:t>expanded use of telehealth and Medicaid reimbursement for maternal health </a:t>
            </a:r>
            <a:r>
              <a:rPr lang="en-US" sz="2400" b="0" dirty="0">
                <a:latin typeface="+mn-lt"/>
              </a:rPr>
              <a:t>in your state</a:t>
            </a:r>
          </a:p>
          <a:p>
            <a:pPr marL="0" lvl="0" indent="0" algn="ctr" defTabSz="914330">
              <a:lnSpc>
                <a:spcPct val="100000"/>
              </a:lnSpc>
              <a:spcBef>
                <a:spcPts val="0"/>
              </a:spcBef>
              <a:buClrTx/>
              <a:buNone/>
            </a:pPr>
            <a:endParaRPr lang="en-US" sz="2200" b="0" dirty="0">
              <a:solidFill>
                <a:srgbClr val="000000"/>
              </a:solidFill>
              <a:latin typeface="+mn-lt"/>
            </a:endParaRPr>
          </a:p>
          <a:p>
            <a:pPr marL="0" lvl="0" indent="0" algn="ctr" defTabSz="914330">
              <a:lnSpc>
                <a:spcPct val="100000"/>
              </a:lnSpc>
              <a:spcBef>
                <a:spcPts val="0"/>
              </a:spcBef>
              <a:buClrTx/>
              <a:buNone/>
            </a:pPr>
            <a:endParaRPr lang="en-US" sz="2200" dirty="0">
              <a:solidFill>
                <a:srgbClr val="000000"/>
              </a:solidFill>
              <a:latin typeface="+mn-lt"/>
              <a:hlinkClick r:id="" action="ppaction://noaction"/>
            </a:endParaRPr>
          </a:p>
          <a:p>
            <a:pPr marL="0" lvl="0" indent="0" algn="ctr" defTabSz="914330">
              <a:lnSpc>
                <a:spcPct val="100000"/>
              </a:lnSpc>
              <a:spcBef>
                <a:spcPts val="0"/>
              </a:spcBef>
              <a:buClrTx/>
              <a:buNone/>
            </a:pPr>
            <a:endParaRPr lang="en-US" sz="2200" dirty="0">
              <a:solidFill>
                <a:srgbClr val="000000"/>
              </a:solidFill>
              <a:latin typeface="+mn-lt"/>
              <a:hlinkClick r:id="" action="ppaction://noaction"/>
            </a:endParaRPr>
          </a:p>
          <a:p>
            <a:pPr marL="0" lvl="0" indent="0" algn="ctr" defTabSz="914330">
              <a:lnSpc>
                <a:spcPct val="100000"/>
              </a:lnSpc>
              <a:spcBef>
                <a:spcPts val="0"/>
              </a:spcBef>
              <a:buClrTx/>
              <a:buNone/>
            </a:pPr>
            <a:r>
              <a:rPr lang="en-US" sz="2200" dirty="0">
                <a:solidFill>
                  <a:srgbClr val="000000"/>
                </a:solidFill>
                <a:latin typeface="+mn-lt"/>
                <a:hlinkClick r:id="" action="ppaction://noaction"/>
              </a:rPr>
              <a:t>HIMSS </a:t>
            </a:r>
            <a:r>
              <a:rPr lang="en-US" sz="2200" dirty="0">
                <a:solidFill>
                  <a:srgbClr val="000000"/>
                </a:solidFill>
                <a:latin typeface="+mn-lt"/>
                <a:hlinkClick r:id="rId3"/>
              </a:rPr>
              <a:t>Legislative Action Center</a:t>
            </a:r>
            <a:endParaRPr lang="en-US" sz="2200" dirty="0">
              <a:solidFill>
                <a:srgbClr val="000000"/>
              </a:solidFill>
              <a:latin typeface="+mn-lt"/>
            </a:endParaRPr>
          </a:p>
          <a:p>
            <a:pPr marL="517525" lvl="2" indent="0">
              <a:buNone/>
            </a:pPr>
            <a:endParaRPr lang="en-US"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prstClr val="white"/>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803" b="0" i="0" u="none" strike="noStrike" kern="120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9996" y="1297065"/>
            <a:ext cx="3121753" cy="2827960"/>
          </a:xfrm>
          <a:prstGeom prst="rect">
            <a:avLst/>
          </a:prstGeom>
        </p:spPr>
      </p:pic>
      <p:pic>
        <p:nvPicPr>
          <p:cNvPr id="6" name="Picture 5" descr="Qr code&#10;&#10;Description automatically generated">
            <a:extLst>
              <a:ext uri="{FF2B5EF4-FFF2-40B4-BE49-F238E27FC236}">
                <a16:creationId xmlns:a16="http://schemas.microsoft.com/office/drawing/2014/main" id="{74D827E0-0253-47F2-8974-0D7FBF1B2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3367" y="4125025"/>
            <a:ext cx="2713126" cy="2713126"/>
          </a:xfrm>
          <a:prstGeom prst="rect">
            <a:avLst/>
          </a:prstGeom>
        </p:spPr>
      </p:pic>
    </p:spTree>
    <p:extLst>
      <p:ext uri="{BB962C8B-B14F-4D97-AF65-F5344CB8AC3E}">
        <p14:creationId xmlns:p14="http://schemas.microsoft.com/office/powerpoint/2010/main" val="199965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791C-999A-C315-F60B-DB079645A5B8}"/>
              </a:ext>
            </a:extLst>
          </p:cNvPr>
          <p:cNvSpPr>
            <a:spLocks noGrp="1"/>
          </p:cNvSpPr>
          <p:nvPr>
            <p:ph type="title"/>
          </p:nvPr>
        </p:nvSpPr>
        <p:spPr>
          <a:xfrm>
            <a:off x="770562" y="505250"/>
            <a:ext cx="9833429" cy="1028700"/>
          </a:xfrm>
        </p:spPr>
        <p:txBody>
          <a:bodyPr/>
          <a:lstStyle/>
          <a:p>
            <a:r>
              <a:rPr lang="en-US" dirty="0"/>
              <a:t>Resources</a:t>
            </a:r>
          </a:p>
        </p:txBody>
      </p:sp>
      <p:sp>
        <p:nvSpPr>
          <p:cNvPr id="3" name="Content Placeholder 2">
            <a:extLst>
              <a:ext uri="{FF2B5EF4-FFF2-40B4-BE49-F238E27FC236}">
                <a16:creationId xmlns:a16="http://schemas.microsoft.com/office/drawing/2014/main" id="{48626DEA-7DED-EB84-92BF-12F5196727A8}"/>
              </a:ext>
            </a:extLst>
          </p:cNvPr>
          <p:cNvSpPr>
            <a:spLocks noGrp="1"/>
          </p:cNvSpPr>
          <p:nvPr>
            <p:ph idx="1"/>
          </p:nvPr>
        </p:nvSpPr>
        <p:spPr>
          <a:xfrm>
            <a:off x="770562" y="1160414"/>
            <a:ext cx="10685123" cy="5343346"/>
          </a:xfrm>
        </p:spPr>
        <p:txBody>
          <a:bodyPr>
            <a:normAutofit/>
          </a:bodyPr>
          <a:lstStyle/>
          <a:p>
            <a:r>
              <a:rPr lang="en-US" dirty="0">
                <a:hlinkClick r:id="rId2"/>
              </a:rPr>
              <a:t>https://www.himss.org/what-we-do-public-policy-advocacy/maternal-health-state-community-health-actions</a:t>
            </a:r>
            <a:endParaRPr lang="en-US" dirty="0"/>
          </a:p>
          <a:p>
            <a:r>
              <a:rPr lang="en-US" dirty="0">
                <a:hlinkClick r:id="rId3"/>
              </a:rPr>
              <a:t>https://www.himss.org/resources/developing-digital-tech-enabled-maternal-health-roundtable-report</a:t>
            </a:r>
            <a:r>
              <a:rPr lang="en-US" dirty="0"/>
              <a:t> </a:t>
            </a:r>
          </a:p>
          <a:p>
            <a:r>
              <a:rPr lang="en-US" dirty="0">
                <a:hlinkClick r:id="rId4"/>
              </a:rPr>
              <a:t>https://www.guttmacher.org/state-policy/explore/maternal-mortality-review-committees</a:t>
            </a:r>
            <a:endParaRPr lang="en-US" dirty="0"/>
          </a:p>
          <a:p>
            <a:r>
              <a:rPr lang="en-US" dirty="0">
                <a:hlinkClick r:id="rId5"/>
              </a:rPr>
              <a:t>https://hub.mph.in.gov/lt/dataset/equity-portal-infant-and-maternal-health-data</a:t>
            </a:r>
            <a:r>
              <a:rPr lang="en-US" dirty="0"/>
              <a:t> </a:t>
            </a:r>
          </a:p>
          <a:p>
            <a:r>
              <a:rPr lang="en-US" dirty="0">
                <a:hlinkClick r:id="rId6"/>
              </a:rPr>
              <a:t>https://www.medicaid.gov/medicaid/section-1115-demonstrations/about-section-1115-demonstrations/index.html</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FEA63CC-DFEF-FC46-E2C4-7525BEA01885}"/>
              </a:ext>
            </a:extLst>
          </p:cNvPr>
          <p:cNvSpPr>
            <a:spLocks noGrp="1"/>
          </p:cNvSpPr>
          <p:nvPr>
            <p:ph type="sldNum" sz="quarter" idx="12"/>
          </p:nvPr>
        </p:nvSpPr>
        <p:spPr/>
        <p:txBody>
          <a:bodyPr/>
          <a:lstStyle/>
          <a:p>
            <a:fld id="{2F8AF2E6-64A8-0F46-AF27-0A96D82A033B}" type="slidenum">
              <a:rPr lang="en-US" smtClean="0"/>
              <a:pPr/>
              <a:t>26</a:t>
            </a:fld>
            <a:endParaRPr lang="en-US" dirty="0"/>
          </a:p>
        </p:txBody>
      </p:sp>
    </p:spTree>
    <p:extLst>
      <p:ext uri="{BB962C8B-B14F-4D97-AF65-F5344CB8AC3E}">
        <p14:creationId xmlns:p14="http://schemas.microsoft.com/office/powerpoint/2010/main" val="359936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4DE52-8444-7BE3-57B1-50A01448892C}"/>
              </a:ext>
            </a:extLst>
          </p:cNvPr>
          <p:cNvSpPr>
            <a:spLocks noGrp="1"/>
          </p:cNvSpPr>
          <p:nvPr>
            <p:ph type="sldNum" sz="quarter" idx="10"/>
          </p:nvPr>
        </p:nvSpPr>
        <p:spPr/>
        <p:txBody>
          <a:bodyPr/>
          <a:lstStyle/>
          <a:p>
            <a:fld id="{D8D877B3-D348-4611-9BDB-C5374591D951}" type="slidenum">
              <a:rPr lang="en-US" smtClean="0"/>
              <a:pPr/>
              <a:t>27</a:t>
            </a:fld>
            <a:endParaRPr lang="en-US" dirty="0"/>
          </a:p>
        </p:txBody>
      </p:sp>
      <p:sp>
        <p:nvSpPr>
          <p:cNvPr id="3" name="Title 2">
            <a:extLst>
              <a:ext uri="{FF2B5EF4-FFF2-40B4-BE49-F238E27FC236}">
                <a16:creationId xmlns:a16="http://schemas.microsoft.com/office/drawing/2014/main" id="{AA083836-3A1A-C348-A5F3-863F037D27A7}"/>
              </a:ext>
            </a:extLst>
          </p:cNvPr>
          <p:cNvSpPr>
            <a:spLocks noGrp="1"/>
          </p:cNvSpPr>
          <p:nvPr>
            <p:ph type="title"/>
          </p:nvPr>
        </p:nvSpPr>
        <p:spPr>
          <a:xfrm>
            <a:off x="1045837" y="2451057"/>
            <a:ext cx="4187371" cy="1783443"/>
          </a:xfrm>
        </p:spPr>
        <p:txBody>
          <a:bodyPr/>
          <a:lstStyle/>
          <a:p>
            <a:r>
              <a:rPr lang="en-US" dirty="0">
                <a:solidFill>
                  <a:schemeClr val="accent3"/>
                </a:solidFill>
              </a:rPr>
              <a:t>Questions?</a:t>
            </a:r>
          </a:p>
        </p:txBody>
      </p:sp>
    </p:spTree>
    <p:extLst>
      <p:ext uri="{BB962C8B-B14F-4D97-AF65-F5344CB8AC3E}">
        <p14:creationId xmlns:p14="http://schemas.microsoft.com/office/powerpoint/2010/main" val="320703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28</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29</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a:blip r:embed="rId3" cstate="print">
            <a:extLst>
              <a:ext uri="{28A0092B-C50C-407E-A947-70E740481C1C}">
                <a14:useLocalDpi xmlns:a14="http://schemas.microsoft.com/office/drawing/2010/main" val="0"/>
              </a:ext>
            </a:extLst>
          </a:blip>
          <a:srcRect l="10257" r="10257"/>
          <a:stretch/>
        </p:blipFill>
        <p:spPr>
          <a:xfrm>
            <a:off x="7130143" y="1673741"/>
            <a:ext cx="3312305" cy="3333688"/>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2E3F4-59D3-41B1-92F6-97C1869DC089}"/>
              </a:ext>
            </a:extLst>
          </p:cNvPr>
          <p:cNvSpPr>
            <a:spLocks noGrp="1"/>
          </p:cNvSpPr>
          <p:nvPr>
            <p:ph type="sldNum" sz="quarter" idx="10"/>
          </p:nvPr>
        </p:nvSpPr>
        <p:spPr>
          <a:xfrm>
            <a:off x="11392250" y="6334652"/>
            <a:ext cx="459374" cy="301040"/>
          </a:xfrm>
        </p:spPr>
        <p:txBody>
          <a:bodyPr/>
          <a:lstStyle/>
          <a:p>
            <a:fld id="{D8D877B3-D348-4611-9BDB-C5374591D951}" type="slidenum">
              <a:rPr lang="en-US" smtClean="0"/>
              <a:pPr/>
              <a:t>30</a:t>
            </a:fld>
            <a:endParaRPr lang="en-US" dirty="0"/>
          </a:p>
        </p:txBody>
      </p:sp>
      <p:pic>
        <p:nvPicPr>
          <p:cNvPr id="7" name="Picture Placeholder 6">
            <a:extLst>
              <a:ext uri="{FF2B5EF4-FFF2-40B4-BE49-F238E27FC236}">
                <a16:creationId xmlns:a16="http://schemas.microsoft.com/office/drawing/2014/main" id="{76A5B6F4-8D25-40BA-9D2C-F556751833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88599" y="1129869"/>
            <a:ext cx="1937365" cy="1937365"/>
          </a:xfrm>
        </p:spPr>
      </p:pic>
      <p:pic>
        <p:nvPicPr>
          <p:cNvPr id="9" name="Picture Placeholder 8">
            <a:extLst>
              <a:ext uri="{FF2B5EF4-FFF2-40B4-BE49-F238E27FC236}">
                <a16:creationId xmlns:a16="http://schemas.microsoft.com/office/drawing/2014/main" id="{303B0F52-93F1-4BC8-A82F-03EC70FDC79E}"/>
              </a:ext>
            </a:extLst>
          </p:cNvPr>
          <p:cNvPicPr>
            <a:picLocks noGrp="1"/>
          </p:cNvPicPr>
          <p:nvPr>
            <p:ph type="pic" sz="quarter" idx="14"/>
          </p:nvPr>
        </p:nvPicPr>
        <p:blipFill>
          <a:blip r:embed="rId4" cstate="print">
            <a:extLst>
              <a:ext uri="{28A0092B-C50C-407E-A947-70E740481C1C}">
                <a14:useLocalDpi xmlns:a14="http://schemas.microsoft.com/office/drawing/2010/main" val="0"/>
              </a:ext>
            </a:extLst>
          </a:blip>
          <a:srcRect t="4786" b="4786"/>
          <a:stretch/>
        </p:blipFill>
        <p:spPr>
          <a:xfrm>
            <a:off x="2921560" y="3052188"/>
            <a:ext cx="1829200" cy="1803832"/>
          </a:xfrm>
        </p:spPr>
      </p:pic>
      <p:pic>
        <p:nvPicPr>
          <p:cNvPr id="4" name="Picture Placeholder 3">
            <a:extLst>
              <a:ext uri="{FF2B5EF4-FFF2-40B4-BE49-F238E27FC236}">
                <a16:creationId xmlns:a16="http://schemas.microsoft.com/office/drawing/2014/main" id="{AB3963DE-F198-4245-84E0-55B39D51EEF2}"/>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p:blipFill>
        <p:spPr>
          <a:xfrm>
            <a:off x="5288067" y="1141269"/>
            <a:ext cx="1937365" cy="1937365"/>
          </a:xfrm>
        </p:spPr>
      </p:pic>
      <p:sp>
        <p:nvSpPr>
          <p:cNvPr id="10" name="TextBox 9">
            <a:extLst>
              <a:ext uri="{FF2B5EF4-FFF2-40B4-BE49-F238E27FC236}">
                <a16:creationId xmlns:a16="http://schemas.microsoft.com/office/drawing/2014/main" id="{562BC973-D8BB-44F5-A8B4-96D5F8E87FFA}"/>
              </a:ext>
            </a:extLst>
          </p:cNvPr>
          <p:cNvSpPr txBox="1"/>
          <p:nvPr/>
        </p:nvSpPr>
        <p:spPr>
          <a:xfrm>
            <a:off x="384048" y="374904"/>
            <a:ext cx="6181344" cy="646331"/>
          </a:xfrm>
          <a:prstGeom prst="rect">
            <a:avLst/>
          </a:prstGeom>
          <a:noFill/>
        </p:spPr>
        <p:txBody>
          <a:bodyPr wrap="square" rtlCol="0">
            <a:spAutoFit/>
          </a:bodyPr>
          <a:lstStyle/>
          <a:p>
            <a:r>
              <a:rPr lang="en-US" sz="3600" dirty="0">
                <a:solidFill>
                  <a:schemeClr val="accent1"/>
                </a:solidFill>
                <a:latin typeface="Prometo Medium" panose="020B0604020202020204" charset="0"/>
              </a:rPr>
              <a:t>Thank you, Speakers!! </a:t>
            </a:r>
          </a:p>
        </p:txBody>
      </p:sp>
      <p:sp>
        <p:nvSpPr>
          <p:cNvPr id="11" name="TextBox 10">
            <a:extLst>
              <a:ext uri="{FF2B5EF4-FFF2-40B4-BE49-F238E27FC236}">
                <a16:creationId xmlns:a16="http://schemas.microsoft.com/office/drawing/2014/main" id="{41F3993F-29C2-491A-8731-4F1F1352ED0B}"/>
              </a:ext>
            </a:extLst>
          </p:cNvPr>
          <p:cNvSpPr txBox="1"/>
          <p:nvPr/>
        </p:nvSpPr>
        <p:spPr>
          <a:xfrm>
            <a:off x="58723" y="3132285"/>
            <a:ext cx="2581257" cy="1254189"/>
          </a:xfrm>
          <a:prstGeom prst="rect">
            <a:avLst/>
          </a:prstGeom>
          <a:noFill/>
        </p:spPr>
        <p:txBody>
          <a:bodyPr wrap="square" rtlCol="0">
            <a:spAutoFit/>
          </a:bodyPr>
          <a:lstStyle/>
          <a:p>
            <a:pPr algn="ctr"/>
            <a:r>
              <a:rPr lang="en-US" sz="1200" b="1" dirty="0">
                <a:solidFill>
                  <a:schemeClr val="accent1"/>
                </a:solidFill>
              </a:rPr>
              <a:t>Sue Kressly, MD, FAAP</a:t>
            </a:r>
          </a:p>
          <a:p>
            <a:pPr algn="ctr"/>
            <a:r>
              <a:rPr lang="en-US" sz="1100" spc="50" dirty="0">
                <a:solidFill>
                  <a:schemeClr val="accent3"/>
                </a:solidFill>
              </a:rPr>
              <a:t>Moderator</a:t>
            </a:r>
          </a:p>
          <a:p>
            <a:pPr algn="ctr"/>
            <a:r>
              <a:rPr lang="en-US" sz="1050" spc="50" dirty="0">
                <a:solidFill>
                  <a:schemeClr val="accent1"/>
                </a:solidFill>
              </a:rPr>
              <a:t>Pediatric Health IT Subject Matter Expert</a:t>
            </a:r>
          </a:p>
          <a:p>
            <a:pPr algn="ctr"/>
            <a:r>
              <a:rPr lang="en-US" sz="1050" spc="50" dirty="0">
                <a:solidFill>
                  <a:schemeClr val="accent1"/>
                </a:solidFill>
              </a:rPr>
              <a:t>Chair at American Academy of Pediatrics</a:t>
            </a:r>
          </a:p>
          <a:p>
            <a:pPr algn="ctr"/>
            <a:r>
              <a:rPr lang="en-US" sz="1050" dirty="0">
                <a:solidFill>
                  <a:schemeClr val="accent1"/>
                </a:solidFill>
              </a:rPr>
              <a:t>Founding Partner at Kressly Pediatrics</a:t>
            </a:r>
          </a:p>
        </p:txBody>
      </p:sp>
      <p:sp>
        <p:nvSpPr>
          <p:cNvPr id="14" name="TextBox 13">
            <a:extLst>
              <a:ext uri="{FF2B5EF4-FFF2-40B4-BE49-F238E27FC236}">
                <a16:creationId xmlns:a16="http://schemas.microsoft.com/office/drawing/2014/main" id="{4FAFB800-9330-4695-A88B-E427841D0BF4}"/>
              </a:ext>
            </a:extLst>
          </p:cNvPr>
          <p:cNvSpPr txBox="1"/>
          <p:nvPr/>
        </p:nvSpPr>
        <p:spPr>
          <a:xfrm>
            <a:off x="2455688" y="5034244"/>
            <a:ext cx="2760944" cy="600164"/>
          </a:xfrm>
          <a:prstGeom prst="rect">
            <a:avLst/>
          </a:prstGeom>
          <a:noFill/>
        </p:spPr>
        <p:txBody>
          <a:bodyPr wrap="square" rtlCol="0">
            <a:spAutoFit/>
          </a:bodyPr>
          <a:lstStyle/>
          <a:p>
            <a:pPr algn="ctr"/>
            <a:r>
              <a:rPr lang="pl-PL" sz="1200" b="1" dirty="0">
                <a:solidFill>
                  <a:schemeClr val="accent1"/>
                </a:solidFill>
              </a:rPr>
              <a:t>Nwando Anyaoku, MD, MPH, MBA</a:t>
            </a:r>
            <a:endParaRPr lang="en-US" sz="1100" b="1" dirty="0">
              <a:solidFill>
                <a:schemeClr val="accent1"/>
              </a:solidFill>
            </a:endParaRPr>
          </a:p>
          <a:p>
            <a:pPr algn="ctr"/>
            <a:r>
              <a:rPr lang="en-US" sz="1050" dirty="0">
                <a:solidFill>
                  <a:schemeClr val="accent1"/>
                </a:solidFill>
              </a:rPr>
              <a:t>VP, Chief Health Equity Officer at Providence North Division</a:t>
            </a:r>
          </a:p>
        </p:txBody>
      </p:sp>
      <p:sp>
        <p:nvSpPr>
          <p:cNvPr id="12" name="TextBox 11">
            <a:extLst>
              <a:ext uri="{FF2B5EF4-FFF2-40B4-BE49-F238E27FC236}">
                <a16:creationId xmlns:a16="http://schemas.microsoft.com/office/drawing/2014/main" id="{A34FAA09-D962-4EE6-A870-851132721D01}"/>
              </a:ext>
            </a:extLst>
          </p:cNvPr>
          <p:cNvSpPr txBox="1"/>
          <p:nvPr/>
        </p:nvSpPr>
        <p:spPr>
          <a:xfrm>
            <a:off x="4966428" y="3151256"/>
            <a:ext cx="2638424" cy="615553"/>
          </a:xfrm>
          <a:prstGeom prst="rect">
            <a:avLst/>
          </a:prstGeom>
          <a:noFill/>
        </p:spPr>
        <p:txBody>
          <a:bodyPr wrap="square" rtlCol="0">
            <a:spAutoFit/>
          </a:bodyPr>
          <a:lstStyle/>
          <a:p>
            <a:pPr algn="ctr"/>
            <a:r>
              <a:rPr lang="nl-NL" sz="1200" b="1" dirty="0">
                <a:solidFill>
                  <a:schemeClr val="accent1"/>
                </a:solidFill>
              </a:rPr>
              <a:t>Nakyda Dean, MD</a:t>
            </a:r>
          </a:p>
          <a:p>
            <a:pPr algn="ctr"/>
            <a:r>
              <a:rPr lang="en-US" sz="1050" dirty="0">
                <a:solidFill>
                  <a:schemeClr val="accent1"/>
                </a:solidFill>
              </a:rPr>
              <a:t>OB/GYN at Tuba City Regional Health Care Corporation</a:t>
            </a:r>
          </a:p>
        </p:txBody>
      </p:sp>
      <p:pic>
        <p:nvPicPr>
          <p:cNvPr id="13" name="Picture Placeholder 8">
            <a:extLst>
              <a:ext uri="{FF2B5EF4-FFF2-40B4-BE49-F238E27FC236}">
                <a16:creationId xmlns:a16="http://schemas.microsoft.com/office/drawing/2014/main" id="{731DA1D2-AAC4-4299-B4EE-A1CCF18C74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81" b="17719"/>
          <a:stretch/>
        </p:blipFill>
        <p:spPr>
          <a:xfrm>
            <a:off x="7651643" y="3055559"/>
            <a:ext cx="1900377" cy="1937365"/>
          </a:xfrm>
          <a:prstGeom prst="ellipse">
            <a:avLst/>
          </a:prstGeom>
          <a:gradFill>
            <a:gsLst>
              <a:gs pos="0">
                <a:schemeClr val="bg1">
                  <a:lumMod val="85000"/>
                </a:schemeClr>
              </a:gs>
              <a:gs pos="99000">
                <a:schemeClr val="bg1">
                  <a:lumMod val="75000"/>
                </a:schemeClr>
              </a:gs>
            </a:gsLst>
            <a:lin ang="5400000" scaled="1"/>
          </a:gradFill>
          <a:ln>
            <a:noFill/>
          </a:ln>
        </p:spPr>
      </p:pic>
      <p:sp>
        <p:nvSpPr>
          <p:cNvPr id="15" name="TextBox 14">
            <a:extLst>
              <a:ext uri="{FF2B5EF4-FFF2-40B4-BE49-F238E27FC236}">
                <a16:creationId xmlns:a16="http://schemas.microsoft.com/office/drawing/2014/main" id="{D5313C89-347D-47D2-8166-21FBD0370232}"/>
              </a:ext>
            </a:extLst>
          </p:cNvPr>
          <p:cNvSpPr txBox="1"/>
          <p:nvPr/>
        </p:nvSpPr>
        <p:spPr>
          <a:xfrm>
            <a:off x="7360860" y="5040156"/>
            <a:ext cx="2481942" cy="1408078"/>
          </a:xfrm>
          <a:prstGeom prst="rect">
            <a:avLst/>
          </a:prstGeom>
          <a:noFill/>
        </p:spPr>
        <p:txBody>
          <a:bodyPr wrap="square" rtlCol="0">
            <a:spAutoFit/>
          </a:bodyPr>
          <a:lstStyle/>
          <a:p>
            <a:pPr algn="ctr"/>
            <a:r>
              <a:rPr lang="nl-NL" sz="1200" b="1" dirty="0">
                <a:solidFill>
                  <a:schemeClr val="accent1"/>
                </a:solidFill>
              </a:rPr>
              <a:t>Monica Lutgendorf, MD</a:t>
            </a:r>
          </a:p>
          <a:p>
            <a:pPr algn="ctr"/>
            <a:r>
              <a:rPr lang="en-US" sz="1000" dirty="0">
                <a:solidFill>
                  <a:schemeClr val="accent1"/>
                </a:solidFill>
              </a:rPr>
              <a:t>Dept Chair, Gynecologic Surgery &amp; Obstetrics at Uniformed Services University of the Health Sciences</a:t>
            </a:r>
          </a:p>
          <a:p>
            <a:pPr algn="ctr"/>
            <a:endParaRPr lang="en-US" sz="1000" dirty="0">
              <a:solidFill>
                <a:schemeClr val="accent1"/>
              </a:solidFill>
            </a:endParaRPr>
          </a:p>
          <a:p>
            <a:pPr algn="ctr"/>
            <a:r>
              <a:rPr lang="en-US" sz="1000" dirty="0">
                <a:solidFill>
                  <a:schemeClr val="accent1"/>
                </a:solidFill>
              </a:rPr>
              <a:t> Maternal-Fetal Medicine Physician, Walter Reed National Military Medical Center</a:t>
            </a:r>
            <a:endParaRPr lang="en-US" sz="1050" dirty="0">
              <a:solidFill>
                <a:schemeClr val="accent1"/>
              </a:solidFill>
            </a:endParaRPr>
          </a:p>
        </p:txBody>
      </p:sp>
      <p:sp>
        <p:nvSpPr>
          <p:cNvPr id="16" name="TextBox 15">
            <a:extLst>
              <a:ext uri="{FF2B5EF4-FFF2-40B4-BE49-F238E27FC236}">
                <a16:creationId xmlns:a16="http://schemas.microsoft.com/office/drawing/2014/main" id="{B8340386-A85F-7A80-41A5-326CF41B6B6F}"/>
              </a:ext>
            </a:extLst>
          </p:cNvPr>
          <p:cNvSpPr txBox="1"/>
          <p:nvPr/>
        </p:nvSpPr>
        <p:spPr>
          <a:xfrm>
            <a:off x="9427917" y="3226238"/>
            <a:ext cx="2638424" cy="784830"/>
          </a:xfrm>
          <a:prstGeom prst="rect">
            <a:avLst/>
          </a:prstGeom>
          <a:noFill/>
        </p:spPr>
        <p:txBody>
          <a:bodyPr wrap="square" rtlCol="0">
            <a:spAutoFit/>
          </a:bodyPr>
          <a:lstStyle/>
          <a:p>
            <a:pPr algn="ctr"/>
            <a:r>
              <a:rPr lang="nl-NL" sz="1200" b="1" dirty="0">
                <a:solidFill>
                  <a:schemeClr val="accent1"/>
                </a:solidFill>
              </a:rPr>
              <a:t>Rachel Peragallo Urrutia, MD</a:t>
            </a:r>
          </a:p>
          <a:p>
            <a:pPr algn="ctr"/>
            <a:r>
              <a:rPr lang="en-US" sz="1050" dirty="0">
                <a:solidFill>
                  <a:schemeClr val="accent1"/>
                </a:solidFill>
              </a:rPr>
              <a:t>Assistant Prof of OB/GYN and Preventive Medicine Resident at University of North Carolina</a:t>
            </a:r>
          </a:p>
        </p:txBody>
      </p:sp>
      <p:pic>
        <p:nvPicPr>
          <p:cNvPr id="5" name="Picture 4">
            <a:extLst>
              <a:ext uri="{FF2B5EF4-FFF2-40B4-BE49-F238E27FC236}">
                <a16:creationId xmlns:a16="http://schemas.microsoft.com/office/drawing/2014/main" id="{8E478B8E-DF1F-21A0-AB75-8459B8CB4734}"/>
              </a:ext>
            </a:extLst>
          </p:cNvPr>
          <p:cNvPicPr>
            <a:picLocks noChangeAspect="1"/>
          </p:cNvPicPr>
          <p:nvPr/>
        </p:nvPicPr>
        <p:blipFill rotWithShape="1">
          <a:blip r:embed="rId7">
            <a:extLst>
              <a:ext uri="{28A0092B-C50C-407E-A947-70E740481C1C}">
                <a14:useLocalDpi xmlns:a14="http://schemas.microsoft.com/office/drawing/2010/main" val="0"/>
              </a:ext>
            </a:extLst>
          </a:blip>
          <a:srcRect l="59" r="59"/>
          <a:stretch/>
        </p:blipFill>
        <p:spPr>
          <a:xfrm>
            <a:off x="9765760" y="1256688"/>
            <a:ext cx="2039209" cy="187559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175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br>
              <a:rPr lang="en-US" dirty="0"/>
            </a:br>
            <a:br>
              <a:rPr lang="en-US" dirty="0"/>
            </a:br>
            <a:br>
              <a:rPr lang="en-US" dirty="0"/>
            </a:br>
            <a:r>
              <a:rPr lang="en-US" sz="2400" dirty="0"/>
              <a:t>Contact email: </a:t>
            </a:r>
            <a:br>
              <a:rPr lang="en-US" sz="2400" dirty="0"/>
            </a:br>
            <a:br>
              <a:rPr lang="en-US" sz="2400" dirty="0"/>
            </a:br>
            <a:r>
              <a:rPr lang="en-US" sz="2400" dirty="0">
                <a:solidFill>
                  <a:schemeClr val="bg1"/>
                </a:solidFill>
              </a:rPr>
              <a:t>Gwynne Jelbaoui</a:t>
            </a:r>
            <a:br>
              <a:rPr lang="en-US" sz="2400" dirty="0">
                <a:solidFill>
                  <a:schemeClr val="bg1"/>
                </a:solidFill>
              </a:rPr>
            </a:br>
            <a:r>
              <a:rPr lang="en-US" sz="2400" dirty="0">
                <a:hlinkClick r:id="rId4"/>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31</a:t>
            </a:fld>
            <a:endParaRPr lang="en-US" dirty="0"/>
          </a:p>
        </p:txBody>
      </p:sp>
      <p:pic>
        <p:nvPicPr>
          <p:cNvPr id="6" name="Picture 5">
            <a:extLst>
              <a:ext uri="{FF2B5EF4-FFF2-40B4-BE49-F238E27FC236}">
                <a16:creationId xmlns:a16="http://schemas.microsoft.com/office/drawing/2014/main" id="{12233719-E7BA-212C-0D4E-E1BAE4ED111B}"/>
              </a:ext>
            </a:extLst>
          </p:cNvPr>
          <p:cNvPicPr>
            <a:picLocks noChangeAspect="1"/>
          </p:cNvPicPr>
          <p:nvPr/>
        </p:nvPicPr>
        <p:blipFill>
          <a:blip r:embed="rId5"/>
          <a:stretch>
            <a:fillRect/>
          </a:stretch>
        </p:blipFill>
        <p:spPr>
          <a:xfrm>
            <a:off x="1273482" y="4612215"/>
            <a:ext cx="986163" cy="998806"/>
          </a:xfrm>
          <a:prstGeom prst="rect">
            <a:avLst/>
          </a:prstGeom>
        </p:spPr>
      </p:pic>
    </p:spTree>
    <p:extLst>
      <p:ext uri="{BB962C8B-B14F-4D97-AF65-F5344CB8AC3E}">
        <p14:creationId xmlns:p14="http://schemas.microsoft.com/office/powerpoint/2010/main" val="347200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06434" y="1398573"/>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Oval 32"/>
          <p:cNvSpPr/>
          <p:nvPr/>
        </p:nvSpPr>
        <p:spPr>
          <a:xfrm>
            <a:off x="6813855" y="140783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4106" y="4459219"/>
            <a:ext cx="701268" cy="70126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735842" y="1635271"/>
            <a:ext cx="3393886"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Present webinars on topics such as: telehealth, medical informatics, AI, Interoperability, and best use of EHR systems  </a:t>
            </a:r>
            <a:endParaRPr lang="en-US" sz="1400" dirty="0">
              <a:solidFill>
                <a:schemeClr val="bg2"/>
              </a:solidFill>
              <a:latin typeface="Century Gothic" panose="020B0502020202020204" pitchFamily="34" charset="0"/>
            </a:endParaRPr>
          </a:p>
        </p:txBody>
      </p:sp>
      <p:sp>
        <p:nvSpPr>
          <p:cNvPr id="35" name="TextBox 34"/>
          <p:cNvSpPr txBox="1"/>
          <p:nvPr/>
        </p:nvSpPr>
        <p:spPr>
          <a:xfrm>
            <a:off x="721007" y="5177950"/>
            <a:ext cx="3295523"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Access career profiles, education, articles, and news items</a:t>
            </a:r>
          </a:p>
        </p:txBody>
      </p:sp>
      <p:sp>
        <p:nvSpPr>
          <p:cNvPr id="45" name="Freeform 85"/>
          <p:cNvSpPr>
            <a:spLocks noEditPoints="1"/>
          </p:cNvSpPr>
          <p:nvPr/>
        </p:nvSpPr>
        <p:spPr bwMode="auto">
          <a:xfrm>
            <a:off x="4236658" y="464078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832915" y="4694434"/>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418353" y="1227345"/>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701287" y="5598237"/>
            <a:ext cx="406584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970135" y="1297634"/>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93695" y="3063242"/>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1425" y="3215200"/>
            <a:ext cx="3266397"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Physician Executive subject matter expertise;  Interview with HIMSS Media; contribute to  preconference forum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829976" y="2698176"/>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TextBox 58"/>
          <p:cNvSpPr txBox="1"/>
          <p:nvPr/>
        </p:nvSpPr>
        <p:spPr>
          <a:xfrm>
            <a:off x="8562423" y="2692563"/>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Public Policy</a:t>
            </a:r>
          </a:p>
        </p:txBody>
      </p:sp>
      <p:sp>
        <p:nvSpPr>
          <p:cNvPr id="60" name="Oval 59"/>
          <p:cNvSpPr/>
          <p:nvPr/>
        </p:nvSpPr>
        <p:spPr>
          <a:xfrm>
            <a:off x="7715980" y="4174731"/>
            <a:ext cx="701268" cy="70126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517359" y="4113885"/>
            <a:ext cx="3457004"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813855" y="6081024"/>
            <a:ext cx="4293661" cy="95410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Collaborate with high profile Physician Societies such as AMDIS, EHRA, and AMIA</a:t>
            </a:r>
          </a:p>
          <a:p>
            <a:endParaRPr lang="en-US" sz="1400" dirty="0">
              <a:solidFill>
                <a:schemeClr val="bg2"/>
              </a:solidFill>
              <a:latin typeface="Century Gothic" panose="020B0502020202020204" pitchFamily="34" charset="0"/>
            </a:endParaRPr>
          </a:p>
          <a:p>
            <a:endParaRPr lang="en-US" sz="1400" dirty="0">
              <a:solidFill>
                <a:schemeClr val="bg2"/>
              </a:solidFill>
              <a:latin typeface="Century Gothic" panose="020B0502020202020204" pitchFamily="34" charset="0"/>
            </a:endParaRPr>
          </a:p>
        </p:txBody>
      </p:sp>
      <p:pic>
        <p:nvPicPr>
          <p:cNvPr id="68" name="Graphic 62">
            <a:extLst>
              <a:ext uri="{FF2B5EF4-FFF2-40B4-BE49-F238E27FC236}">
                <a16:creationId xmlns:a16="http://schemas.microsoft.com/office/drawing/2014/main" id="{7CDF8234-C98C-2B42-A5DB-98C6444A5C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7397" y="1270242"/>
            <a:ext cx="427400" cy="427400"/>
          </a:xfrm>
          <a:prstGeom prst="rect">
            <a:avLst/>
          </a:prstGeom>
        </p:spPr>
      </p:pic>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4242" y="5602887"/>
            <a:ext cx="371757" cy="375802"/>
          </a:xfrm>
          <a:prstGeom prst="rect">
            <a:avLst/>
          </a:prstGeom>
        </p:spPr>
      </p:pic>
      <p:sp>
        <p:nvSpPr>
          <p:cNvPr id="73" name="TextBox 72"/>
          <p:cNvSpPr txBox="1"/>
          <p:nvPr/>
        </p:nvSpPr>
        <p:spPr>
          <a:xfrm>
            <a:off x="8066614" y="1714375"/>
            <a:ext cx="3623510"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and show leadership through CMIO Roundtable and Workgroups</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1497" y="2808447"/>
            <a:ext cx="470357" cy="391432"/>
          </a:xfrm>
          <a:prstGeom prst="rect">
            <a:avLst/>
          </a:prstGeom>
        </p:spPr>
      </p:pic>
      <p:sp>
        <p:nvSpPr>
          <p:cNvPr id="77" name="TextBox 76"/>
          <p:cNvSpPr txBox="1"/>
          <p:nvPr/>
        </p:nvSpPr>
        <p:spPr>
          <a:xfrm>
            <a:off x="8609746" y="4548243"/>
            <a:ext cx="3169981"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the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6038" y="1483942"/>
            <a:ext cx="482600" cy="502910"/>
          </a:xfrm>
          <a:prstGeom prst="rect">
            <a:avLst/>
          </a:prstGeom>
        </p:spPr>
      </p:pic>
      <p:sp>
        <p:nvSpPr>
          <p:cNvPr id="66" name="Freeform 55"/>
          <p:cNvSpPr>
            <a:spLocks noEditPoints="1"/>
          </p:cNvSpPr>
          <p:nvPr/>
        </p:nvSpPr>
        <p:spPr bwMode="auto">
          <a:xfrm>
            <a:off x="4788793" y="1580138"/>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3CEBD10E-F39B-40E8-A134-9A09497B6F7E}"/>
              </a:ext>
            </a:extLst>
          </p:cNvPr>
          <p:cNvSpPr txBox="1"/>
          <p:nvPr/>
        </p:nvSpPr>
        <p:spPr>
          <a:xfrm>
            <a:off x="232718" y="191281"/>
            <a:ext cx="8684155" cy="800219"/>
          </a:xfrm>
          <a:prstGeom prst="rect">
            <a:avLst/>
          </a:prstGeom>
          <a:noFill/>
        </p:spPr>
        <p:txBody>
          <a:bodyPr wrap="square" rtlCol="0">
            <a:spAutoFit/>
          </a:bodyPr>
          <a:lstStyle/>
          <a:p>
            <a:r>
              <a:rPr lang="en-US" sz="2800" i="1" dirty="0">
                <a:solidFill>
                  <a:srgbClr val="000099"/>
                </a:solidFill>
                <a:latin typeface="Prometo Medium" panose="020B0604020202020204" charset="0"/>
              </a:rPr>
              <a:t>Opportunities</a:t>
            </a:r>
            <a:r>
              <a:rPr lang="en-US" i="1" dirty="0"/>
              <a:t> </a:t>
            </a:r>
          </a:p>
          <a:p>
            <a:r>
              <a:rPr lang="en-US" i="1" dirty="0">
                <a:hlinkClick r:id="rId14"/>
              </a:rPr>
              <a:t>https://www.himss.org/membership-participation/physician-community</a:t>
            </a:r>
            <a:r>
              <a:rPr lang="en-US" i="1" dirty="0"/>
              <a:t> </a:t>
            </a:r>
          </a:p>
        </p:txBody>
      </p:sp>
      <p:sp>
        <p:nvSpPr>
          <p:cNvPr id="38" name="TextBox 37">
            <a:extLst>
              <a:ext uri="{FF2B5EF4-FFF2-40B4-BE49-F238E27FC236}">
                <a16:creationId xmlns:a16="http://schemas.microsoft.com/office/drawing/2014/main" id="{C43BD1F1-74D3-49E3-870E-CF2EEACDEA97}"/>
              </a:ext>
            </a:extLst>
          </p:cNvPr>
          <p:cNvSpPr txBox="1"/>
          <p:nvPr/>
        </p:nvSpPr>
        <p:spPr>
          <a:xfrm>
            <a:off x="8609746" y="3119823"/>
            <a:ext cx="316998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Gain insight into current policy updates and affect change in healthcare systems and planning </a:t>
            </a:r>
          </a:p>
        </p:txBody>
      </p:sp>
    </p:spTree>
    <p:extLst>
      <p:ext uri="{BB962C8B-B14F-4D97-AF65-F5344CB8AC3E}">
        <p14:creationId xmlns:p14="http://schemas.microsoft.com/office/powerpoint/2010/main" val="3114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40408" y="285174"/>
            <a:ext cx="9518314" cy="645833"/>
          </a:xfrm>
        </p:spPr>
        <p:txBody>
          <a:bodyPr/>
          <a:lstStyle/>
          <a:p>
            <a:pPr>
              <a:lnSpc>
                <a:spcPct val="100000"/>
              </a:lnSpc>
            </a:pPr>
            <a:r>
              <a:rPr lang="en-US" sz="2800" dirty="0">
                <a:latin typeface="Prometo Medium"/>
              </a:rPr>
              <a:t>Advancing Maternal and Infant Healthcare: Driving Progress through Policy, Technology and Practice</a:t>
            </a:r>
            <a:br>
              <a:rPr lang="en-US" sz="2400" dirty="0"/>
            </a:br>
            <a:r>
              <a:rPr lang="en-US" sz="2400" dirty="0">
                <a:solidFill>
                  <a:srgbClr val="FF0000"/>
                </a:solidFill>
                <a:latin typeface="Prometo Medium"/>
              </a:rPr>
              <a:t>Learning Objectives</a:t>
            </a:r>
            <a:br>
              <a:rPr lang="en-US" sz="2400" dirty="0"/>
            </a:br>
            <a:br>
              <a:rPr lang="en-US" dirty="0"/>
            </a:br>
            <a:br>
              <a:rPr lang="en-US" sz="3200" i="0" dirty="0">
                <a:latin typeface="Century Gothic" panose="020B0502020202020204" pitchFamily="34" charset="0"/>
              </a:rPr>
            </a:br>
            <a:br>
              <a:rPr lang="en-US" sz="2000" i="0" dirty="0">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703773" y="1760026"/>
            <a:ext cx="9398571" cy="4630152"/>
          </a:xfrm>
        </p:spPr>
        <p:txBody>
          <a:bodyPr vert="horz" wrap="square" lIns="0" tIns="0" rIns="0" bIns="0" rtlCol="0" anchor="t">
            <a:noAutofit/>
          </a:bodyPr>
          <a:lstStyle/>
          <a:p>
            <a:pPr fontAlgn="ctr">
              <a:lnSpc>
                <a:spcPct val="100000"/>
              </a:lnSpc>
              <a:spcAft>
                <a:spcPts val="1200"/>
              </a:spcAft>
            </a:pPr>
            <a:r>
              <a:rPr lang="en-US" sz="2400" b="0" dirty="0">
                <a:latin typeface="Century Gothic"/>
              </a:rPr>
              <a:t>Gain knowledge of the current bills under review with our government leaders.</a:t>
            </a:r>
          </a:p>
          <a:p>
            <a:pPr fontAlgn="ctr">
              <a:lnSpc>
                <a:spcPct val="100000"/>
              </a:lnSpc>
              <a:spcAft>
                <a:spcPts val="1200"/>
              </a:spcAft>
            </a:pPr>
            <a:r>
              <a:rPr lang="en-US" sz="2400" b="0" dirty="0">
                <a:latin typeface="Century Gothic"/>
              </a:rPr>
              <a:t>Utilize tools to take immediate action to notify government leaders of the importance of these bills.</a:t>
            </a:r>
          </a:p>
          <a:p>
            <a:pPr fontAlgn="ctr">
              <a:lnSpc>
                <a:spcPct val="100000"/>
              </a:lnSpc>
              <a:spcAft>
                <a:spcPts val="1200"/>
              </a:spcAft>
            </a:pPr>
            <a:r>
              <a:rPr lang="en-US" sz="2400" b="0" dirty="0">
                <a:latin typeface="Century Gothic"/>
              </a:rPr>
              <a:t>Develop a comprehensive understanding of the impact of connecting to patients via telehealth and the related improvements to maternal outcomes.</a:t>
            </a:r>
          </a:p>
          <a:p>
            <a:pPr fontAlgn="ctr">
              <a:lnSpc>
                <a:spcPct val="100000"/>
              </a:lnSpc>
              <a:spcAft>
                <a:spcPts val="1200"/>
              </a:spcAft>
            </a:pPr>
            <a:r>
              <a:rPr lang="en-US" sz="2400" b="0" dirty="0">
                <a:latin typeface="Century Gothic"/>
              </a:rPr>
              <a:t>Explore the potential enhancements to care and patient outcomes via secure mobile data sharing.</a:t>
            </a:r>
            <a:endParaRPr lang="en-US" sz="2400" b="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A98E-4269-74E4-A5E6-54A8E15D847E}"/>
              </a:ext>
            </a:extLst>
          </p:cNvPr>
          <p:cNvSpPr>
            <a:spLocks noGrp="1"/>
          </p:cNvSpPr>
          <p:nvPr>
            <p:ph type="title"/>
          </p:nvPr>
        </p:nvSpPr>
        <p:spPr>
          <a:xfrm>
            <a:off x="1843986" y="2315678"/>
            <a:ext cx="2247491" cy="646173"/>
          </a:xfrm>
        </p:spPr>
        <p:txBody>
          <a:bodyPr/>
          <a:lstStyle/>
          <a:p>
            <a:r>
              <a:rPr lang="en-US" sz="3600" dirty="0">
                <a:latin typeface="Prometo Medium"/>
              </a:rPr>
              <a:t>Moderator</a:t>
            </a:r>
            <a:r>
              <a:rPr lang="en-US" dirty="0">
                <a:latin typeface="Prometo Medium"/>
              </a:rPr>
              <a:t> </a:t>
            </a:r>
            <a:endParaRPr lang="en-US" dirty="0"/>
          </a:p>
        </p:txBody>
      </p:sp>
      <p:sp>
        <p:nvSpPr>
          <p:cNvPr id="3" name="Slide Number Placeholder 2">
            <a:extLst>
              <a:ext uri="{FF2B5EF4-FFF2-40B4-BE49-F238E27FC236}">
                <a16:creationId xmlns:a16="http://schemas.microsoft.com/office/drawing/2014/main" id="{637DA196-74C6-85A4-03A3-B123290AA953}"/>
              </a:ext>
            </a:extLst>
          </p:cNvPr>
          <p:cNvSpPr>
            <a:spLocks noGrp="1"/>
          </p:cNvSpPr>
          <p:nvPr>
            <p:ph type="sldNum" sz="quarter" idx="10"/>
          </p:nvPr>
        </p:nvSpPr>
        <p:spPr/>
        <p:txBody>
          <a:bodyPr/>
          <a:lstStyle/>
          <a:p>
            <a:fld id="{D8D877B3-D348-4611-9BDB-C5374591D951}" type="slidenum">
              <a:rPr lang="en-US" smtClean="0"/>
              <a:pPr/>
              <a:t>6</a:t>
            </a:fld>
            <a:endParaRPr lang="en-US" dirty="0"/>
          </a:p>
        </p:txBody>
      </p:sp>
      <p:pic>
        <p:nvPicPr>
          <p:cNvPr id="7" name="Picture Placeholder 6">
            <a:extLst>
              <a:ext uri="{FF2B5EF4-FFF2-40B4-BE49-F238E27FC236}">
                <a16:creationId xmlns:a16="http://schemas.microsoft.com/office/drawing/2014/main" id="{4F185975-80CB-BE16-568E-28253549146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p:blipFill>
        <p:spPr>
          <a:xfrm>
            <a:off x="6465875" y="1383885"/>
            <a:ext cx="4090229" cy="4090229"/>
          </a:xfrm>
        </p:spPr>
      </p:pic>
      <p:sp>
        <p:nvSpPr>
          <p:cNvPr id="8" name="TextBox 7">
            <a:extLst>
              <a:ext uri="{FF2B5EF4-FFF2-40B4-BE49-F238E27FC236}">
                <a16:creationId xmlns:a16="http://schemas.microsoft.com/office/drawing/2014/main" id="{FE2CF8B2-95F5-1639-BC51-8828B9B7B985}"/>
              </a:ext>
            </a:extLst>
          </p:cNvPr>
          <p:cNvSpPr txBox="1"/>
          <p:nvPr/>
        </p:nvSpPr>
        <p:spPr>
          <a:xfrm>
            <a:off x="287675" y="2961851"/>
            <a:ext cx="5504041" cy="494046"/>
          </a:xfrm>
          <a:prstGeom prst="rect">
            <a:avLst/>
          </a:prstGeom>
          <a:noFill/>
        </p:spPr>
        <p:txBody>
          <a:bodyPr wrap="square" lIns="0" rIns="0"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5959">
                    <a:alpha val="70000"/>
                  </a:srgbClr>
                </a:solidFill>
                <a:effectLst/>
                <a:uLnTx/>
                <a:uFillTx/>
              </a:rPr>
              <a:t>Sue Kressly, MD, FAAP​</a:t>
            </a:r>
          </a:p>
        </p:txBody>
      </p:sp>
      <p:sp>
        <p:nvSpPr>
          <p:cNvPr id="9" name="TextBox 8">
            <a:extLst>
              <a:ext uri="{FF2B5EF4-FFF2-40B4-BE49-F238E27FC236}">
                <a16:creationId xmlns:a16="http://schemas.microsoft.com/office/drawing/2014/main" id="{96F69B73-417C-CC53-E868-39E1E6353D97}"/>
              </a:ext>
            </a:extLst>
          </p:cNvPr>
          <p:cNvSpPr txBox="1"/>
          <p:nvPr/>
        </p:nvSpPr>
        <p:spPr>
          <a:xfrm>
            <a:off x="580830" y="3496295"/>
            <a:ext cx="4917729" cy="1211550"/>
          </a:xfrm>
          <a:prstGeom prst="rect">
            <a:avLst/>
          </a:prstGeom>
          <a:noFill/>
        </p:spPr>
        <p:txBody>
          <a:bodyPr wrap="square" lIns="0" rIns="0" rtlCol="0">
            <a:spAutoFit/>
          </a:bodyPr>
          <a:lstStyle/>
          <a:p>
            <a:pPr algn="ctr">
              <a:lnSpc>
                <a:spcPct val="120000"/>
              </a:lnSpc>
              <a:spcAft>
                <a:spcPts val="600"/>
              </a:spcAft>
            </a:pPr>
            <a:r>
              <a:rPr lang="en-US" b="1" i="1" dirty="0">
                <a:solidFill>
                  <a:schemeClr val="bg2"/>
                </a:solidFill>
                <a:latin typeface="Century Gothic" panose="020B0502020202020204" pitchFamily="34" charset="0"/>
              </a:rPr>
              <a:t>Pediatric Health IT Subject Matter Expert</a:t>
            </a:r>
          </a:p>
          <a:p>
            <a:pPr algn="ctr">
              <a:lnSpc>
                <a:spcPct val="120000"/>
              </a:lnSpc>
              <a:spcAft>
                <a:spcPts val="600"/>
              </a:spcAft>
            </a:pPr>
            <a:r>
              <a:rPr lang="en-US" b="1" i="1" dirty="0">
                <a:solidFill>
                  <a:schemeClr val="bg2"/>
                </a:solidFill>
                <a:latin typeface="Century Gothic" panose="020B0502020202020204" pitchFamily="34" charset="0"/>
              </a:rPr>
              <a:t>Chair at American Academy of Pediatrics</a:t>
            </a:r>
          </a:p>
          <a:p>
            <a:pPr algn="ctr">
              <a:lnSpc>
                <a:spcPct val="120000"/>
              </a:lnSpc>
              <a:spcAft>
                <a:spcPts val="600"/>
              </a:spcAft>
            </a:pPr>
            <a:r>
              <a:rPr lang="en-US" b="1" i="1" dirty="0">
                <a:solidFill>
                  <a:schemeClr val="bg2"/>
                </a:solidFill>
                <a:latin typeface="Century Gothic" panose="020B0502020202020204" pitchFamily="34" charset="0"/>
              </a:rPr>
              <a:t>Founding Partner at Kressly Pediatrics</a:t>
            </a:r>
          </a:p>
        </p:txBody>
      </p:sp>
    </p:spTree>
    <p:extLst>
      <p:ext uri="{BB962C8B-B14F-4D97-AF65-F5344CB8AC3E}">
        <p14:creationId xmlns:p14="http://schemas.microsoft.com/office/powerpoint/2010/main" val="381958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5" name="Title 4"/>
          <p:cNvSpPr>
            <a:spLocks noGrp="1"/>
          </p:cNvSpPr>
          <p:nvPr>
            <p:ph type="title"/>
          </p:nvPr>
        </p:nvSpPr>
        <p:spPr>
          <a:xfrm>
            <a:off x="261843" y="385549"/>
            <a:ext cx="6725213" cy="618550"/>
          </a:xfrm>
        </p:spPr>
        <p:txBody>
          <a:bodyPr/>
          <a:lstStyle/>
          <a:p>
            <a:r>
              <a:rPr lang="pl-PL" dirty="0">
                <a:solidFill>
                  <a:schemeClr val="accent1"/>
                </a:solidFill>
              </a:rPr>
              <a:t>Nwando Anyaoku, </a:t>
            </a:r>
            <a:r>
              <a:rPr lang="pl-PL" sz="3200" dirty="0">
                <a:solidFill>
                  <a:schemeClr val="accent1"/>
                </a:solidFill>
              </a:rPr>
              <a:t>MD, MPH, MBA</a:t>
            </a:r>
            <a:br>
              <a:rPr lang="en-US" sz="4400" dirty="0">
                <a:solidFill>
                  <a:schemeClr val="accent1"/>
                </a:solidFill>
              </a:rPr>
            </a:br>
            <a:r>
              <a:rPr lang="en-US" sz="1700" dirty="0">
                <a:solidFill>
                  <a:schemeClr val="accent1"/>
                </a:solidFill>
              </a:rPr>
              <a:t>VP, Chief Health Equity Officer at Providence North Division</a:t>
            </a:r>
            <a:br>
              <a:rPr lang="en-US" sz="1700" dirty="0">
                <a:solidFill>
                  <a:schemeClr val="accent1"/>
                </a:solidFill>
              </a:rPr>
            </a:br>
            <a:br>
              <a:rPr lang="en-US" sz="5400" dirty="0">
                <a:solidFill>
                  <a:schemeClr val="accent1"/>
                </a:solidFill>
              </a:rPr>
            </a:br>
            <a:br>
              <a:rPr lang="en-US" sz="1400" b="0" dirty="0"/>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4394AF43-18CF-4FB0-884B-E30712D8A75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492" b="28588"/>
          <a:stretch/>
        </p:blipFill>
        <p:spPr>
          <a:xfrm>
            <a:off x="7635765" y="1804060"/>
            <a:ext cx="4238487" cy="3968686"/>
          </a:xfrm>
        </p:spPr>
      </p:pic>
      <p:sp>
        <p:nvSpPr>
          <p:cNvPr id="8" name="Content Placeholder 2">
            <a:extLst>
              <a:ext uri="{FF2B5EF4-FFF2-40B4-BE49-F238E27FC236}">
                <a16:creationId xmlns:a16="http://schemas.microsoft.com/office/drawing/2014/main" id="{989D6A39-E730-0B55-B7C2-E1275F711C81}"/>
              </a:ext>
            </a:extLst>
          </p:cNvPr>
          <p:cNvSpPr>
            <a:spLocks noGrp="1"/>
          </p:cNvSpPr>
          <p:nvPr>
            <p:ph idx="1"/>
          </p:nvPr>
        </p:nvSpPr>
        <p:spPr>
          <a:xfrm>
            <a:off x="261842" y="1444657"/>
            <a:ext cx="6966271" cy="3968686"/>
          </a:xfrm>
        </p:spPr>
        <p:txBody>
          <a:bodyPr>
            <a:normAutofit fontScale="25000" lnSpcReduction="20000"/>
          </a:bodyPr>
          <a:lstStyle/>
          <a:p>
            <a:pPr marL="0" indent="0">
              <a:spcBef>
                <a:spcPts val="0"/>
              </a:spcBef>
              <a:buNone/>
            </a:pPr>
            <a:r>
              <a:rPr lang="en-US" sz="7200" dirty="0">
                <a:latin typeface="Calibri" panose="020F0502020204030204" pitchFamily="34" charset="0"/>
                <a:cs typeface="Calibri" panose="020F0502020204030204" pitchFamily="34" charset="0"/>
              </a:rPr>
              <a:t>Dr. Nwando Anyaoku is a physician executive, speaker, coach and consultant based in Seattle, Washington. </a:t>
            </a:r>
          </a:p>
          <a:p>
            <a:pPr marL="0" indent="0">
              <a:spcBef>
                <a:spcPts val="0"/>
              </a:spcBef>
              <a:buNone/>
            </a:pPr>
            <a:r>
              <a:rPr lang="en-US" sz="7200" dirty="0">
                <a:latin typeface="Calibri" panose="020F0502020204030204" pitchFamily="34" charset="0"/>
                <a:cs typeface="Calibri" panose="020F0502020204030204" pitchFamily="34" charset="0"/>
              </a:rPr>
              <a:t> </a:t>
            </a:r>
          </a:p>
          <a:p>
            <a:pPr marL="0" indent="0">
              <a:spcBef>
                <a:spcPts val="0"/>
              </a:spcBef>
              <a:buNone/>
            </a:pPr>
            <a:r>
              <a:rPr lang="en-US" sz="7200" dirty="0">
                <a:latin typeface="Calibri" panose="020F0502020204030204" pitchFamily="34" charset="0"/>
                <a:cs typeface="Calibri" panose="020F0502020204030204" pitchFamily="34" charset="0"/>
              </a:rPr>
              <a:t>A board-certified pediatrician, Dr. Anyaoku serves as VP and Chief Health Equity officer for Providence Swedish Health Services. Working closely with clinical and community leaders, she leads efforts in advancing equity in healthcare and the delivery of culturally competent care, with an emphasis on technology and digital innovation. She is an experienced executive and physician leader with expertise in clinical and business decision making. Dr Anyaoku is faculty at Carnegie Mellon University Master of Medical Management program. As a strategic advisor and consultant, she not only specializes in health equity, but also provides leadership development and supports physicians and executives in every aspect of their leadership journeys, including career reimagining and strategic planning.</a:t>
            </a:r>
          </a:p>
          <a:p>
            <a:pPr marL="0" indent="0">
              <a:spcBef>
                <a:spcPts val="0"/>
              </a:spcBef>
              <a:buNone/>
            </a:pPr>
            <a:r>
              <a:rPr lang="en-US" sz="7200" dirty="0">
                <a:latin typeface="Calibri" panose="020F0502020204030204" pitchFamily="34" charset="0"/>
                <a:cs typeface="Calibri" panose="020F0502020204030204" pitchFamily="34" charset="0"/>
              </a:rPr>
              <a:t> </a:t>
            </a:r>
          </a:p>
          <a:p>
            <a:pPr marL="0" indent="0">
              <a:spcBef>
                <a:spcPts val="0"/>
              </a:spcBef>
              <a:buNone/>
            </a:pPr>
            <a:r>
              <a:rPr lang="en-US" sz="7200" dirty="0">
                <a:latin typeface="Calibri" panose="020F0502020204030204" pitchFamily="34" charset="0"/>
                <a:cs typeface="Calibri" panose="020F0502020204030204" pitchFamily="34" charset="0"/>
              </a:rPr>
              <a:t>Dr. Anyaoku is best known for her strong commitment to helping people and communities thrive and bloom where they are planted. When she’s not coaching and supporting medical leaders or speaking at conferences and special events, Dr. Anyaoku serves as an active board member for several regional and national boards of directors. Dr. Anyaoku is a proud mother of two boys and an avid reader, traveler, and cook.</a:t>
            </a:r>
          </a:p>
          <a:p>
            <a:pPr marL="0" indent="0">
              <a:spcBef>
                <a:spcPts val="0"/>
              </a:spcBef>
              <a:buNone/>
            </a:pPr>
            <a:r>
              <a:rPr lang="en-US" sz="800" b="0" dirty="0"/>
              <a:t> </a:t>
            </a:r>
          </a:p>
          <a:p>
            <a:pPr marL="0" indent="0">
              <a:spcBef>
                <a:spcPts val="600"/>
              </a:spcBef>
              <a:buNone/>
            </a:pPr>
            <a:endParaRPr lang="en-US" sz="1200" b="0" dirty="0"/>
          </a:p>
        </p:txBody>
      </p:sp>
    </p:spTree>
    <p:extLst>
      <p:ext uri="{BB962C8B-B14F-4D97-AF65-F5344CB8AC3E}">
        <p14:creationId xmlns:p14="http://schemas.microsoft.com/office/powerpoint/2010/main" val="132213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Content Placeholder 2"/>
          <p:cNvSpPr>
            <a:spLocks noGrp="1"/>
          </p:cNvSpPr>
          <p:nvPr>
            <p:ph idx="1"/>
          </p:nvPr>
        </p:nvSpPr>
        <p:spPr>
          <a:xfrm>
            <a:off x="292578" y="1392952"/>
            <a:ext cx="6569748" cy="4898980"/>
          </a:xfrm>
        </p:spPr>
        <p:txBody>
          <a:bodyPr>
            <a:normAutofit/>
          </a:bodyPr>
          <a:lstStyle/>
          <a:p>
            <a:pPr marL="0" indent="0">
              <a:spcBef>
                <a:spcPts val="600"/>
              </a:spcBef>
              <a:buNone/>
            </a:pPr>
            <a:r>
              <a:rPr lang="en-US" sz="1800" dirty="0">
                <a:latin typeface="Calibri" panose="020F0502020204030204" pitchFamily="34" charset="0"/>
                <a:cs typeface="Calibri" panose="020F0502020204030204" pitchFamily="34" charset="0"/>
              </a:rPr>
              <a:t>Dr. Nakyda Dean was born in Chicago, Illinois, and graduated from Cornell College. She obtained her medical degree at Loyola University Chicago, Stritch School of Medicine. Her residency was at Rush University Medical Center in Obstetrics and Gynecology, and she completed her training with a global health fellowship called HEAL Initiative at the University of California San Francisco. </a:t>
            </a:r>
          </a:p>
          <a:p>
            <a:pPr marL="0" indent="0">
              <a:spcBef>
                <a:spcPts val="600"/>
              </a:spcBef>
              <a:buNone/>
            </a:pPr>
            <a:endParaRPr lang="en-US" sz="1800" dirty="0">
              <a:latin typeface="Calibri" panose="020F0502020204030204" pitchFamily="34" charset="0"/>
              <a:cs typeface="Calibri" panose="020F0502020204030204" pitchFamily="34" charset="0"/>
            </a:endParaRPr>
          </a:p>
          <a:p>
            <a:pPr marL="0" indent="0">
              <a:spcBef>
                <a:spcPts val="600"/>
              </a:spcBef>
              <a:buNone/>
            </a:pPr>
            <a:r>
              <a:rPr lang="en-US" sz="1800" dirty="0">
                <a:latin typeface="Calibri" panose="020F0502020204030204" pitchFamily="34" charset="0"/>
                <a:cs typeface="Calibri" panose="020F0502020204030204" pitchFamily="34" charset="0"/>
              </a:rPr>
              <a:t>Dr. Nakyda Dean is dedicated to providing care to underserved and under-resourced communities. She currently works at a tribal hospital on Navajo Nation. </a:t>
            </a:r>
          </a:p>
          <a:p>
            <a:pPr marL="0" indent="0">
              <a:spcBef>
                <a:spcPts val="600"/>
              </a:spcBef>
              <a:buNone/>
            </a:pPr>
            <a:endParaRPr lang="en-US" sz="1800" dirty="0">
              <a:latin typeface="Calibri" panose="020F0502020204030204" pitchFamily="34" charset="0"/>
              <a:cs typeface="Calibri" panose="020F0502020204030204" pitchFamily="34" charset="0"/>
            </a:endParaRPr>
          </a:p>
          <a:p>
            <a:pPr marL="0" indent="0">
              <a:spcBef>
                <a:spcPts val="600"/>
              </a:spcBef>
              <a:buNone/>
            </a:pPr>
            <a:r>
              <a:rPr lang="en-US" sz="1800" dirty="0">
                <a:latin typeface="Calibri" panose="020F0502020204030204" pitchFamily="34" charset="0"/>
                <a:cs typeface="Calibri" panose="020F0502020204030204" pitchFamily="34" charset="0"/>
              </a:rPr>
              <a:t>Dr. Dean is an aspiring clinical informaticist, bridging information technology and innovation to enhance individual and population health outcomes, dismantling health disparities, improving patient care, and strengthening the clinician-patient relationship</a:t>
            </a:r>
            <a:r>
              <a:rPr lang="en-US" sz="1200" b="0" dirty="0"/>
              <a:t>. </a:t>
            </a:r>
          </a:p>
          <a:p>
            <a:pPr marL="0" indent="0">
              <a:buNone/>
            </a:pPr>
            <a:endParaRPr lang="en-US" sz="1200" b="0" dirty="0"/>
          </a:p>
        </p:txBody>
      </p:sp>
      <p:sp>
        <p:nvSpPr>
          <p:cNvPr id="5" name="Title 4"/>
          <p:cNvSpPr>
            <a:spLocks noGrp="1"/>
          </p:cNvSpPr>
          <p:nvPr>
            <p:ph type="title"/>
          </p:nvPr>
        </p:nvSpPr>
        <p:spPr>
          <a:xfrm>
            <a:off x="361404" y="212107"/>
            <a:ext cx="7054380" cy="1028700"/>
          </a:xfrm>
        </p:spPr>
        <p:txBody>
          <a:bodyPr/>
          <a:lstStyle/>
          <a:p>
            <a:r>
              <a:rPr lang="en-US" dirty="0">
                <a:solidFill>
                  <a:schemeClr val="accent1"/>
                </a:solidFill>
              </a:rPr>
              <a:t>Nakyda Dean, MD</a:t>
            </a:r>
            <a:br>
              <a:rPr lang="en-US" sz="4400" dirty="0">
                <a:solidFill>
                  <a:schemeClr val="accent1"/>
                </a:solidFill>
              </a:rPr>
            </a:br>
            <a:r>
              <a:rPr lang="en-US" sz="1600" dirty="0">
                <a:solidFill>
                  <a:schemeClr val="accent1"/>
                </a:solidFill>
              </a:rPr>
              <a:t>OB/GYN at Tuba City Regional Health Care Corporation</a:t>
            </a:r>
            <a:br>
              <a:rPr lang="en-US" sz="1600" dirty="0">
                <a:solidFill>
                  <a:schemeClr val="accent1"/>
                </a:solidFill>
              </a:rPr>
            </a:br>
            <a:r>
              <a:rPr lang="en-US" sz="1600" dirty="0">
                <a:solidFill>
                  <a:schemeClr val="accent1"/>
                </a:solidFill>
              </a:rPr>
              <a:t> </a:t>
            </a:r>
            <a:br>
              <a:rPr lang="en-US" sz="4400" b="0" dirty="0"/>
            </a:br>
            <a:br>
              <a:rPr lang="en-US" sz="4400" dirty="0">
                <a:solidFill>
                  <a:schemeClr val="accent1"/>
                </a:solidFill>
              </a:rPr>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D9C5BF0D-9B45-40E0-A5ED-998868EA821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064" b="1064"/>
          <a:stretch/>
        </p:blipFill>
        <p:spPr>
          <a:xfrm>
            <a:off x="7329503" y="1700932"/>
            <a:ext cx="4376104" cy="4283019"/>
          </a:xfrm>
        </p:spPr>
      </p:pic>
    </p:spTree>
    <p:extLst>
      <p:ext uri="{BB962C8B-B14F-4D97-AF65-F5344CB8AC3E}">
        <p14:creationId xmlns:p14="http://schemas.microsoft.com/office/powerpoint/2010/main" val="2483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a:t>
            </a:fld>
            <a:endParaRPr lang="en-US" dirty="0"/>
          </a:p>
        </p:txBody>
      </p:sp>
      <p:sp>
        <p:nvSpPr>
          <p:cNvPr id="12" name="Content Placeholder 11"/>
          <p:cNvSpPr>
            <a:spLocks noGrp="1"/>
          </p:cNvSpPr>
          <p:nvPr>
            <p:ph idx="1"/>
          </p:nvPr>
        </p:nvSpPr>
        <p:spPr>
          <a:xfrm>
            <a:off x="326603" y="1856714"/>
            <a:ext cx="6746001" cy="4064055"/>
          </a:xfrm>
        </p:spPr>
        <p:txBody>
          <a:bodyPr>
            <a:no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CAPT Monica Lutgendorf earned her Medical Doctorate in 2004 from the Uniformed Services University of the Health Sciences, completed internship and residency in Obstetrics and Gynecology at Naval Medical Center Portsmouth in 2008, and her subspecialty fellowship in Maternal-Fetal Medicine at Madigan Army Medical Center in 2014.  </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She currently serves as Professor and Chair of the Department of Gynecologic Surgery &amp; Obstetrics at the Uniformed Services University of the Health Sciences.  Her research interests include technology in medicine, simulation, quality improvement and domestic violence and posttraumatic stress disorder in pregnancy and the military.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b="0" dirty="0">
                <a:effectLst/>
                <a:latin typeface="Calibri" panose="020F0502020204030204" pitchFamily="34" charset="0"/>
                <a:ea typeface="Calibri" panose="020F0502020204030204" pitchFamily="34" charset="0"/>
              </a:rPr>
              <a:t>The views expressed are those of the author and do not necessarily reflect the official policy or position of the Uniformed Services University of the Health Sciences (USUHS), Department of the Navy, Department of the Air Force, Department of the Army, Department of Defense, or the United States Government.  Mention of trade names, commercial products, or organizations does not imply endorsement by the U.S. Government.</a:t>
            </a:r>
          </a:p>
        </p:txBody>
      </p:sp>
      <p:pic>
        <p:nvPicPr>
          <p:cNvPr id="14" name="Picture Placeholder 13"/>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506" b="22805"/>
          <a:stretch/>
        </p:blipFill>
        <p:spPr>
          <a:xfrm>
            <a:off x="7624518" y="1856714"/>
            <a:ext cx="4135426" cy="3964223"/>
          </a:xfrm>
        </p:spPr>
      </p:pic>
      <p:sp>
        <p:nvSpPr>
          <p:cNvPr id="11" name="Title 10"/>
          <p:cNvSpPr>
            <a:spLocks noGrp="1"/>
          </p:cNvSpPr>
          <p:nvPr>
            <p:ph type="title"/>
          </p:nvPr>
        </p:nvSpPr>
        <p:spPr>
          <a:xfrm>
            <a:off x="326603" y="335712"/>
            <a:ext cx="7783379" cy="1028700"/>
          </a:xfrm>
        </p:spPr>
        <p:txBody>
          <a:bodyPr/>
          <a:lstStyle/>
          <a:p>
            <a:pPr marL="0" indent="0">
              <a:buNone/>
            </a:pPr>
            <a:r>
              <a:rPr lang="en-US" dirty="0">
                <a:solidFill>
                  <a:schemeClr val="accent1"/>
                </a:solidFill>
              </a:rPr>
              <a:t>Monica Lutgendorf, MD</a:t>
            </a:r>
            <a:br>
              <a:rPr lang="en-US" dirty="0">
                <a:solidFill>
                  <a:schemeClr val="accent1"/>
                </a:solidFill>
              </a:rPr>
            </a:br>
            <a:r>
              <a:rPr lang="en-US" sz="1600" dirty="0">
                <a:solidFill>
                  <a:schemeClr val="accent1">
                    <a:lumMod val="75000"/>
                  </a:schemeClr>
                </a:solidFill>
                <a:latin typeface="Prometo Medium" panose="020B0604020202020204" charset="0"/>
              </a:rPr>
              <a:t>Dept Chair, Gynecologic Surgery &amp; Obstetrics at Uniformed Services University of the Health Sciences; Maternal-Fetal Medicine Physician, Walter Reed National Military Medical Center</a:t>
            </a:r>
            <a:br>
              <a:rPr lang="en-US" sz="1600" dirty="0">
                <a:solidFill>
                  <a:schemeClr val="accent1">
                    <a:lumMod val="75000"/>
                  </a:schemeClr>
                </a:solidFill>
                <a:latin typeface="Prometo Medium" panose="020B0604020202020204" charset="0"/>
              </a:rPr>
            </a:br>
            <a:br>
              <a:rPr lang="en-US" sz="1600" dirty="0">
                <a:solidFill>
                  <a:schemeClr val="accent1"/>
                </a:solidFill>
              </a:rPr>
            </a:br>
            <a:br>
              <a:rPr lang="en-US" sz="12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682369092"/>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cdbcf6e-4b04-422a-81b8-d6dfec4a67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801A1C5168B46903C3FB372F7B09B" ma:contentTypeVersion="16" ma:contentTypeDescription="Create a new document." ma:contentTypeScope="" ma:versionID="118f73360331b8b105300a15ffca2c4a">
  <xsd:schema xmlns:xsd="http://www.w3.org/2001/XMLSchema" xmlns:xs="http://www.w3.org/2001/XMLSchema" xmlns:p="http://schemas.microsoft.com/office/2006/metadata/properties" xmlns:ns3="9cdbcf6e-4b04-422a-81b8-d6dfec4a673b" xmlns:ns4="069d88a5-0cc6-48a9-ade3-29c935666ae2" targetNamespace="http://schemas.microsoft.com/office/2006/metadata/properties" ma:root="true" ma:fieldsID="6c14104c8ac7b85e528075ae5886e62c" ns3:_="" ns4:_="">
    <xsd:import namespace="9cdbcf6e-4b04-422a-81b8-d6dfec4a673b"/>
    <xsd:import namespace="069d88a5-0cc6-48a9-ade3-29c935666ae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bcf6e-4b04-422a-81b8-d6dfec4a6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9d88a5-0cc6-48a9-ade3-29c935666a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86978-C9FE-4C7E-84FD-E51DAC869A60}">
  <ds:schemaRefs>
    <ds:schemaRef ds:uri="http://schemas.microsoft.com/sharepoint/v3/contenttype/forms"/>
  </ds:schemaRefs>
</ds:datastoreItem>
</file>

<file path=customXml/itemProps2.xml><?xml version="1.0" encoding="utf-8"?>
<ds:datastoreItem xmlns:ds="http://schemas.openxmlformats.org/officeDocument/2006/customXml" ds:itemID="{A479258B-BAF6-439A-8C8D-D74B1CFAE093}">
  <ds:schemaRefs>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schemas.microsoft.com/office/2006/documentManagement/types"/>
    <ds:schemaRef ds:uri="069d88a5-0cc6-48a9-ade3-29c935666ae2"/>
    <ds:schemaRef ds:uri="http://schemas.microsoft.com/office/infopath/2007/PartnerControls"/>
    <ds:schemaRef ds:uri="9cdbcf6e-4b04-422a-81b8-d6dfec4a673b"/>
  </ds:schemaRefs>
</ds:datastoreItem>
</file>

<file path=customXml/itemProps3.xml><?xml version="1.0" encoding="utf-8"?>
<ds:datastoreItem xmlns:ds="http://schemas.openxmlformats.org/officeDocument/2006/customXml" ds:itemID="{030E3D19-167D-4B89-8A50-C6ACEA3D3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bcf6e-4b04-422a-81b8-d6dfec4a673b"/>
    <ds:schemaRef ds:uri="069d88a5-0cc6-48a9-ade3-29c935666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1780</TotalTime>
  <Words>3636</Words>
  <Application>Microsoft Office PowerPoint</Application>
  <PresentationFormat>Widescreen</PresentationFormat>
  <Paragraphs>273</Paragraphs>
  <Slides>31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Century Gothic</vt:lpstr>
      <vt:lpstr>Prometo Medium</vt:lpstr>
      <vt:lpstr>Arial</vt:lpstr>
      <vt:lpstr>Wingdings</vt:lpstr>
      <vt:lpstr>Symbol</vt:lpstr>
      <vt:lpstr>Calibri</vt:lpstr>
      <vt:lpstr>Google Sans</vt:lpstr>
      <vt:lpstr>Ravi Powerpoint Template</vt:lpstr>
      <vt:lpstr>PowerPoint Presentation</vt:lpstr>
      <vt:lpstr>PowerPoint Presentation</vt:lpstr>
      <vt:lpstr>Welcome   Gwynne Jelbaoui Program Manager Clinical Informatics  HIMSS Gwynne.Jelbaoui@himss.org </vt:lpstr>
      <vt:lpstr>PowerPoint Presentation</vt:lpstr>
      <vt:lpstr>Advancing Maternal and Infant Healthcare: Driving Progress through Policy, Technology and Practice Learning Objectives    </vt:lpstr>
      <vt:lpstr>Moderator </vt:lpstr>
      <vt:lpstr>Nwando Anyaoku, MD, MPH, MBA VP, Chief Health Equity Officer at Providence North Division    </vt:lpstr>
      <vt:lpstr>Nakyda Dean, MD OB/GYN at Tuba City Regional Health Care Corporation     </vt:lpstr>
      <vt:lpstr>Monica Lutgendorf, MD Dept Chair, Gynecologic Surgery &amp; Obstetrics at Uniformed Services University of the Health Sciences; Maternal-Fetal Medicine Physician, Walter Reed National Military Medical Center   </vt:lpstr>
      <vt:lpstr>Rachel Peragallo Urrutia, MD Assistant Prof of OB/GYN and Preventive Medicine Resident at University of North Carolina  </vt:lpstr>
      <vt:lpstr>David Gray Director of HIMSS Government Relations </vt:lpstr>
      <vt:lpstr>PowerPoint Presentation</vt:lpstr>
      <vt:lpstr>Black Maternal Health Momnibus Act (aka Momnibus)</vt:lpstr>
      <vt:lpstr>Black Maternal Health Momnibus Act Bills/Sections</vt:lpstr>
      <vt:lpstr>Tech to Save Moms Act (H.R. 5060/S. 1699) </vt:lpstr>
      <vt:lpstr>Data to Save Moms Act (H.R. 3320/S. 1599) </vt:lpstr>
      <vt:lpstr>Bipartisan Maternal Health Legislation</vt:lpstr>
      <vt:lpstr>Opportunities to Support the Momnibus Act</vt:lpstr>
      <vt:lpstr>PowerPoint Presentation</vt:lpstr>
      <vt:lpstr>Top 10 States Highest Maternal Mortality</vt:lpstr>
      <vt:lpstr>HIMSS Recommended State Policy Actions to Address the Maternal Mortality Crisis</vt:lpstr>
      <vt:lpstr>Recommended State Policy Actions to Address the Maternal Mortality Crisis Cont’d</vt:lpstr>
      <vt:lpstr>Maternal Mortality Review Committees (MMRCs) &amp; State HIEs and Data Hubs</vt:lpstr>
      <vt:lpstr>Recent State Legislation and Policies to Watch</vt:lpstr>
      <vt:lpstr>Call to Action! Public Policy Strategic Actions for Maternal Mortality Prevention in Your State!</vt:lpstr>
      <vt:lpstr>Resources</vt:lpstr>
      <vt:lpstr>Questions?</vt:lpstr>
      <vt:lpstr>Panel Discussion  </vt:lpstr>
      <vt:lpstr>Questions from the attendees?  </vt:lpstr>
      <vt:lpstr>PowerPoint Presentation</vt:lpstr>
      <vt:lpstr>Thank you!   Contact email: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138</cp:revision>
  <dcterms:created xsi:type="dcterms:W3CDTF">2019-10-16T19:16:43Z</dcterms:created>
  <dcterms:modified xsi:type="dcterms:W3CDTF">2023-08-16T20:23:28Z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0x010100743801A1C5168B46903C3FB372F7B09B</vt:lpwstr>
  </property>
  <property fmtid="{D5CDD505-2E9C-101B-9397-08002B2CF9AE}" pid="3" name="Order">
    <vt:r8>3514800</vt:r8>
  </property>
  <property fmtid="{D5CDD505-2E9C-101B-9397-08002B2CF9AE}" pid="4" name="MediaServiceImageTags">
    <vt:lpwstr/>
  </property>
</Properties>
</file>