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 id="2147483697" r:id="rId6"/>
    <p:sldMasterId id="2147483735" r:id="rId7"/>
    <p:sldMasterId id="2147483678" r:id="rId8"/>
  </p:sldMasterIdLst>
  <p:notesMasterIdLst>
    <p:notesMasterId r:id="rId49"/>
  </p:notesMasterIdLst>
  <p:handoutMasterIdLst>
    <p:handoutMasterId r:id="rId50"/>
  </p:handoutMasterIdLst>
  <p:sldIdLst>
    <p:sldId id="257" r:id="rId9"/>
    <p:sldId id="299" r:id="rId10"/>
    <p:sldId id="258" r:id="rId11"/>
    <p:sldId id="2915" r:id="rId12"/>
    <p:sldId id="2916" r:id="rId13"/>
    <p:sldId id="2932" r:id="rId14"/>
    <p:sldId id="2934" r:id="rId15"/>
    <p:sldId id="436" r:id="rId16"/>
    <p:sldId id="2941" r:id="rId17"/>
    <p:sldId id="2944" r:id="rId18"/>
    <p:sldId id="2943" r:id="rId19"/>
    <p:sldId id="2959" r:id="rId20"/>
    <p:sldId id="2960" r:id="rId21"/>
    <p:sldId id="2961" r:id="rId22"/>
    <p:sldId id="2966" r:id="rId23"/>
    <p:sldId id="2967" r:id="rId24"/>
    <p:sldId id="2963" r:id="rId25"/>
    <p:sldId id="2945" r:id="rId26"/>
    <p:sldId id="281" r:id="rId27"/>
    <p:sldId id="2946" r:id="rId28"/>
    <p:sldId id="2947" r:id="rId29"/>
    <p:sldId id="2956" r:id="rId30"/>
    <p:sldId id="2976" r:id="rId31"/>
    <p:sldId id="2955" r:id="rId32"/>
    <p:sldId id="2958" r:id="rId33"/>
    <p:sldId id="2971" r:id="rId34"/>
    <p:sldId id="2965" r:id="rId35"/>
    <p:sldId id="2968" r:id="rId36"/>
    <p:sldId id="2951" r:id="rId37"/>
    <p:sldId id="2973" r:id="rId38"/>
    <p:sldId id="2974" r:id="rId39"/>
    <p:sldId id="2975" r:id="rId40"/>
    <p:sldId id="2964" r:id="rId41"/>
    <p:sldId id="2977" r:id="rId42"/>
    <p:sldId id="347" r:id="rId43"/>
    <p:sldId id="418" r:id="rId44"/>
    <p:sldId id="285" r:id="rId45"/>
    <p:sldId id="417" r:id="rId46"/>
    <p:sldId id="2937" r:id="rId47"/>
    <p:sldId id="348" r:id="rId48"/>
  </p:sldIdLst>
  <p:sldSz cx="12192000" cy="6858000"/>
  <p:notesSz cx="6854825"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6E012-A53E-933D-0998-BF83D8E44D82}" name="Janet Cabibbo" initials="JC" userId="S::jcabibbo@ncpdp.org::ad62bdc4-6427-473e-a657-f1c76612b1da" providerId="AD"/>
  <p188:author id="{3757403A-9EE0-848C-5B1B-23A74B228DE4}" name="Guest User" initials="GU" userId="S::urn:spo:anon#f5cccc58db4631b13198b1c42975017b9c143c79adde7dfd7548fe716005827b::" providerId="AD"/>
  <p188:author id="{8FBD9F79-5237-4730-3600-98ED15DEEF60}" name="Gerald McEvoy" initials="GM" userId="245b28a2fd712a2e" providerId="Windows Live"/>
  <p188:author id="{ACB463E8-7B67-FE9C-C2B0-681F9F15653D}" name="Guest User" initials="GU" userId="S::urn:spo:anon#64098df20bdfc6ecdcfb436754d2afedac7ff5f8704eeb6aa98e284d60bbed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Laura Topor" initials="LT" lastIdx="5" clrIdx="1">
    <p:extLst>
      <p:ext uri="{19B8F6BF-5375-455C-9EA6-DF929625EA0E}">
        <p15:presenceInfo xmlns:p15="http://schemas.microsoft.com/office/powerpoint/2012/main" userId="1cc2109f813276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2AA"/>
    <a:srgbClr val="FF5A5A"/>
    <a:srgbClr val="3CD5AF"/>
    <a:srgbClr val="FF9B9B"/>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01" autoAdjust="0"/>
  </p:normalViewPr>
  <p:slideViewPr>
    <p:cSldViewPr snapToGrid="0">
      <p:cViewPr varScale="1">
        <p:scale>
          <a:sx n="50" d="100"/>
          <a:sy n="50" d="100"/>
        </p:scale>
        <p:origin x="126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8/10/relationships/authors" Target="authors.xml"/><Relationship Id="rId8" Type="http://schemas.openxmlformats.org/officeDocument/2006/relationships/slideMaster" Target="slideMasters/slideMaster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70643919556751E-2"/>
          <c:y val="3.8218705188578284E-2"/>
          <c:w val="0.92957000830887071"/>
          <c:h val="0.81943514154685537"/>
        </c:manualLayout>
      </c:layout>
      <c:barChart>
        <c:barDir val="col"/>
        <c:grouping val="clustered"/>
        <c:varyColors val="0"/>
        <c:ser>
          <c:idx val="0"/>
          <c:order val="0"/>
          <c:tx>
            <c:strRef>
              <c:f>Sheet1!$B$1</c:f>
              <c:strCache>
                <c:ptCount val="1"/>
                <c:pt idx="0">
                  <c:v>SCRIPT V2017071</c:v>
                </c:pt>
              </c:strCache>
            </c:strRef>
          </c:tx>
          <c:spPr>
            <a:solidFill>
              <a:schemeClr val="accent1"/>
            </a:solidFill>
            <a:ln>
              <a:noFill/>
            </a:ln>
            <a:effectLst/>
          </c:spPr>
          <c:invertIfNegative val="0"/>
          <c:cat>
            <c:strRef>
              <c:f>Sheet1!$A$2</c:f>
              <c:strCache>
                <c:ptCount val="1"/>
                <c:pt idx="0">
                  <c:v>Summary Key Learnings</c:v>
                </c:pt>
              </c:strCache>
            </c:strRef>
          </c:cat>
          <c:val>
            <c:numRef>
              <c:f>Sheet1!$B$2</c:f>
              <c:numCache>
                <c:formatCode>General</c:formatCode>
                <c:ptCount val="1"/>
                <c:pt idx="0">
                  <c:v>62</c:v>
                </c:pt>
              </c:numCache>
            </c:numRef>
          </c:val>
          <c:extLst>
            <c:ext xmlns:c16="http://schemas.microsoft.com/office/drawing/2014/chart" uri="{C3380CC4-5D6E-409C-BE32-E72D297353CC}">
              <c16:uniqueId val="{00000000-2DC5-4677-9DD0-FFDD66B0340B}"/>
            </c:ext>
          </c:extLst>
        </c:ser>
        <c:ser>
          <c:idx val="1"/>
          <c:order val="1"/>
          <c:tx>
            <c:strRef>
              <c:f>Sheet1!$C$1</c:f>
              <c:strCache>
                <c:ptCount val="1"/>
                <c:pt idx="0">
                  <c:v>Telecom Version D.0</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2-2DC5-4677-9DD0-FFDD66B0340B}"/>
              </c:ext>
            </c:extLst>
          </c:dPt>
          <c:cat>
            <c:strRef>
              <c:f>Sheet1!$A$2</c:f>
              <c:strCache>
                <c:ptCount val="1"/>
                <c:pt idx="0">
                  <c:v>Summary Key Learnings</c:v>
                </c:pt>
              </c:strCache>
            </c:strRef>
          </c:cat>
          <c:val>
            <c:numRef>
              <c:f>Sheet1!$C$2</c:f>
              <c:numCache>
                <c:formatCode>General</c:formatCode>
                <c:ptCount val="1"/>
                <c:pt idx="0">
                  <c:v>45</c:v>
                </c:pt>
              </c:numCache>
            </c:numRef>
          </c:val>
          <c:extLst>
            <c:ext xmlns:c16="http://schemas.microsoft.com/office/drawing/2014/chart" uri="{C3380CC4-5D6E-409C-BE32-E72D297353CC}">
              <c16:uniqueId val="{00000003-2DC5-4677-9DD0-FFDD66B0340B}"/>
            </c:ext>
          </c:extLst>
        </c:ser>
        <c:ser>
          <c:idx val="2"/>
          <c:order val="2"/>
          <c:tx>
            <c:strRef>
              <c:f>Sheet1!$D$1</c:f>
              <c:strCache>
                <c:ptCount val="1"/>
                <c:pt idx="0">
                  <c:v>eCare Plan</c:v>
                </c:pt>
              </c:strCache>
            </c:strRef>
          </c:tx>
          <c:spPr>
            <a:solidFill>
              <a:schemeClr val="accent5"/>
            </a:solidFill>
            <a:ln>
              <a:noFill/>
            </a:ln>
            <a:effectLst/>
          </c:spPr>
          <c:invertIfNegative val="0"/>
          <c:cat>
            <c:strRef>
              <c:f>Sheet1!$A$2</c:f>
              <c:strCache>
                <c:ptCount val="1"/>
                <c:pt idx="0">
                  <c:v>Summary Key Learnings</c:v>
                </c:pt>
              </c:strCache>
            </c:strRef>
          </c:cat>
          <c:val>
            <c:numRef>
              <c:f>Sheet1!$D$2</c:f>
              <c:numCache>
                <c:formatCode>General</c:formatCode>
                <c:ptCount val="1"/>
                <c:pt idx="0">
                  <c:v>67</c:v>
                </c:pt>
              </c:numCache>
            </c:numRef>
          </c:val>
          <c:extLst>
            <c:ext xmlns:c16="http://schemas.microsoft.com/office/drawing/2014/chart" uri="{C3380CC4-5D6E-409C-BE32-E72D297353CC}">
              <c16:uniqueId val="{00000004-2DC5-4677-9DD0-FFDD66B0340B}"/>
            </c:ext>
          </c:extLst>
        </c:ser>
        <c:dLbls>
          <c:showLegendKey val="0"/>
          <c:showVal val="0"/>
          <c:showCatName val="0"/>
          <c:showSerName val="0"/>
          <c:showPercent val="0"/>
          <c:showBubbleSize val="0"/>
        </c:dLbls>
        <c:gapWidth val="219"/>
        <c:overlap val="-27"/>
        <c:axId val="1527073216"/>
        <c:axId val="1527080288"/>
      </c:barChart>
      <c:catAx>
        <c:axId val="152707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7080288"/>
        <c:crosses val="autoZero"/>
        <c:auto val="1"/>
        <c:lblAlgn val="ctr"/>
        <c:lblOffset val="100"/>
        <c:noMultiLvlLbl val="0"/>
      </c:catAx>
      <c:valAx>
        <c:axId val="152708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707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85DE0-237D-4DEF-B81B-C36AEC13B65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84B60215-6DC8-4E20-AEDC-86B79CBD21E5}">
      <dgm:prSet phldrT="[Text]"/>
      <dgm:spPr/>
      <dgm:t>
        <a:bodyPr/>
        <a:lstStyle/>
        <a:p>
          <a:r>
            <a:rPr lang="en-US"/>
            <a:t>Proportion of Days Covered: Renin Angiotensin System Antagonists (Pharmacy) (PDC-RASA-PH)</a:t>
          </a:r>
        </a:p>
      </dgm:t>
    </dgm:pt>
    <dgm:pt modelId="{AD12CA82-8D72-46FC-9B94-9C93320B9C3F}" type="parTrans" cxnId="{7EB908F4-7C34-4C90-8DE3-FC4223F4C312}">
      <dgm:prSet/>
      <dgm:spPr/>
      <dgm:t>
        <a:bodyPr/>
        <a:lstStyle/>
        <a:p>
          <a:endParaRPr lang="en-US"/>
        </a:p>
      </dgm:t>
    </dgm:pt>
    <dgm:pt modelId="{AF55CFDF-2D8B-49CA-AD23-75D498C10440}" type="sibTrans" cxnId="{7EB908F4-7C34-4C90-8DE3-FC4223F4C312}">
      <dgm:prSet/>
      <dgm:spPr/>
      <dgm:t>
        <a:bodyPr/>
        <a:lstStyle/>
        <a:p>
          <a:endParaRPr lang="en-US"/>
        </a:p>
      </dgm:t>
    </dgm:pt>
    <dgm:pt modelId="{642C570E-D811-4051-AED9-57042A65FA96}">
      <dgm:prSet/>
      <dgm:spPr/>
      <dgm:t>
        <a:bodyPr/>
        <a:lstStyle/>
        <a:p>
          <a:r>
            <a:rPr lang="en-US"/>
            <a:t>Proportion of Days Covered: Statins (Pharmacy) </a:t>
          </a:r>
          <a:br>
            <a:rPr lang="en-US"/>
          </a:br>
          <a:r>
            <a:rPr lang="en-US"/>
            <a:t>(PDC-STA-PH)</a:t>
          </a:r>
        </a:p>
      </dgm:t>
    </dgm:pt>
    <dgm:pt modelId="{91A683EF-92F6-418B-98D8-7FA85531A270}" type="parTrans" cxnId="{C7FF9691-43C5-42F1-9C92-AEEA1B8DB475}">
      <dgm:prSet/>
      <dgm:spPr/>
      <dgm:t>
        <a:bodyPr/>
        <a:lstStyle/>
        <a:p>
          <a:endParaRPr lang="en-US"/>
        </a:p>
      </dgm:t>
    </dgm:pt>
    <dgm:pt modelId="{82D41839-593C-4A24-9C0A-693402A15C57}" type="sibTrans" cxnId="{C7FF9691-43C5-42F1-9C92-AEEA1B8DB475}">
      <dgm:prSet/>
      <dgm:spPr/>
      <dgm:t>
        <a:bodyPr/>
        <a:lstStyle/>
        <a:p>
          <a:endParaRPr lang="en-US"/>
        </a:p>
      </dgm:t>
    </dgm:pt>
    <dgm:pt modelId="{8D7B9282-9DD0-4796-9071-FE46C20B2AD2}">
      <dgm:prSet/>
      <dgm:spPr/>
      <dgm:t>
        <a:bodyPr/>
        <a:lstStyle/>
        <a:p>
          <a:r>
            <a:rPr lang="en-US"/>
            <a:t>Proportion of Days Covered: Antiretroviral Medications (Pharmacy)</a:t>
          </a:r>
          <a:br>
            <a:rPr lang="en-US"/>
          </a:br>
          <a:r>
            <a:rPr lang="en-US"/>
            <a:t>(PDC-ARV-PH)</a:t>
          </a:r>
        </a:p>
      </dgm:t>
    </dgm:pt>
    <dgm:pt modelId="{8F2B90E8-80D7-4EAC-BF32-E9DABD21E688}" type="parTrans" cxnId="{EFFF1839-ADE5-4B22-A335-614D80B0E3A0}">
      <dgm:prSet/>
      <dgm:spPr/>
      <dgm:t>
        <a:bodyPr/>
        <a:lstStyle/>
        <a:p>
          <a:endParaRPr lang="en-US"/>
        </a:p>
      </dgm:t>
    </dgm:pt>
    <dgm:pt modelId="{FABD9143-3900-4B43-8005-63E3A03C5E02}" type="sibTrans" cxnId="{EFFF1839-ADE5-4B22-A335-614D80B0E3A0}">
      <dgm:prSet/>
      <dgm:spPr/>
      <dgm:t>
        <a:bodyPr/>
        <a:lstStyle/>
        <a:p>
          <a:endParaRPr lang="en-US"/>
        </a:p>
      </dgm:t>
    </dgm:pt>
    <dgm:pt modelId="{B2577401-B1B0-45C4-AB2B-3EDAE48E1425}">
      <dgm:prSet/>
      <dgm:spPr/>
      <dgm:t>
        <a:bodyPr/>
        <a:lstStyle/>
        <a:p>
          <a:r>
            <a:rPr lang="en-US"/>
            <a:t>Primary Medication Nonadherence</a:t>
          </a:r>
          <a:br>
            <a:rPr lang="en-US"/>
          </a:br>
          <a:r>
            <a:rPr lang="en-US"/>
            <a:t> (PMN) </a:t>
          </a:r>
        </a:p>
      </dgm:t>
    </dgm:pt>
    <dgm:pt modelId="{7973CF0B-52B1-4B7C-9DDA-391D5AE272E0}" type="parTrans" cxnId="{0929B8F6-3948-4331-BD87-DD241DA31239}">
      <dgm:prSet/>
      <dgm:spPr/>
      <dgm:t>
        <a:bodyPr/>
        <a:lstStyle/>
        <a:p>
          <a:endParaRPr lang="en-US"/>
        </a:p>
      </dgm:t>
    </dgm:pt>
    <dgm:pt modelId="{5CD9DB96-EEAF-46E1-A09E-572DF7AA6188}" type="sibTrans" cxnId="{0929B8F6-3948-4331-BD87-DD241DA31239}">
      <dgm:prSet/>
      <dgm:spPr/>
      <dgm:t>
        <a:bodyPr/>
        <a:lstStyle/>
        <a:p>
          <a:endParaRPr lang="en-US"/>
        </a:p>
      </dgm:t>
    </dgm:pt>
    <dgm:pt modelId="{634B3E93-53D3-4AF8-9BD3-D0AF85A2DBA0}">
      <dgm:prSet/>
      <dgm:spPr/>
      <dgm:t>
        <a:bodyPr/>
        <a:lstStyle/>
        <a:p>
          <a:r>
            <a:rPr lang="en-US"/>
            <a:t>Medication Synchronization: Program Acceptance and Initial Synchronization (QII)</a:t>
          </a:r>
        </a:p>
      </dgm:t>
    </dgm:pt>
    <dgm:pt modelId="{66A856E5-A500-4784-A0E6-3ED7C43ECC69}" type="parTrans" cxnId="{DA545A82-1621-4DC2-B7FE-A9F3F2CA7E23}">
      <dgm:prSet/>
      <dgm:spPr/>
      <dgm:t>
        <a:bodyPr/>
        <a:lstStyle/>
        <a:p>
          <a:endParaRPr lang="en-US"/>
        </a:p>
      </dgm:t>
    </dgm:pt>
    <dgm:pt modelId="{E83A94C2-2924-42BA-9BFC-8A35FAAC750D}" type="sibTrans" cxnId="{DA545A82-1621-4DC2-B7FE-A9F3F2CA7E23}">
      <dgm:prSet/>
      <dgm:spPr/>
      <dgm:t>
        <a:bodyPr/>
        <a:lstStyle/>
        <a:p>
          <a:endParaRPr lang="en-US"/>
        </a:p>
      </dgm:t>
    </dgm:pt>
    <dgm:pt modelId="{8513BFAA-8990-46BD-B0E7-4805F473681B}">
      <dgm:prSet/>
      <dgm:spPr/>
      <dgm:t>
        <a:bodyPr/>
        <a:lstStyle/>
        <a:p>
          <a:r>
            <a:rPr lang="en-US"/>
            <a:t>Medication Synchronization: Patient Contact Rate (QII)</a:t>
          </a:r>
        </a:p>
      </dgm:t>
    </dgm:pt>
    <dgm:pt modelId="{0D52E524-F35F-4F13-A999-B558F3055305}" type="parTrans" cxnId="{A7F98CC1-C671-4B43-92CB-E99D5148777B}">
      <dgm:prSet/>
      <dgm:spPr/>
      <dgm:t>
        <a:bodyPr/>
        <a:lstStyle/>
        <a:p>
          <a:endParaRPr lang="en-US"/>
        </a:p>
      </dgm:t>
    </dgm:pt>
    <dgm:pt modelId="{46E523D0-E47A-415F-BC11-EA5D449FEADF}" type="sibTrans" cxnId="{A7F98CC1-C671-4B43-92CB-E99D5148777B}">
      <dgm:prSet/>
      <dgm:spPr/>
      <dgm:t>
        <a:bodyPr/>
        <a:lstStyle/>
        <a:p>
          <a:endParaRPr lang="en-US"/>
        </a:p>
      </dgm:t>
    </dgm:pt>
    <dgm:pt modelId="{CF7344DA-0743-48F5-B824-724D68DDCA61}">
      <dgm:prSet/>
      <dgm:spPr/>
      <dgm:t>
        <a:bodyPr/>
        <a:lstStyle/>
        <a:p>
          <a:r>
            <a:rPr lang="en-US"/>
            <a:t>Medication Synchronization: Completeness (QII)</a:t>
          </a:r>
        </a:p>
      </dgm:t>
    </dgm:pt>
    <dgm:pt modelId="{CABDF599-CBA6-42A2-BE92-870E20CAB068}" type="parTrans" cxnId="{6102F6A1-35AC-4D95-8B2B-CD47A0B462A0}">
      <dgm:prSet/>
      <dgm:spPr/>
      <dgm:t>
        <a:bodyPr/>
        <a:lstStyle/>
        <a:p>
          <a:endParaRPr lang="en-US"/>
        </a:p>
      </dgm:t>
    </dgm:pt>
    <dgm:pt modelId="{153CAE10-4E9B-4CB5-AF3C-4C8C71F8BD78}" type="sibTrans" cxnId="{6102F6A1-35AC-4D95-8B2B-CD47A0B462A0}">
      <dgm:prSet/>
      <dgm:spPr/>
      <dgm:t>
        <a:bodyPr/>
        <a:lstStyle/>
        <a:p>
          <a:endParaRPr lang="en-US"/>
        </a:p>
      </dgm:t>
    </dgm:pt>
    <dgm:pt modelId="{2FB0C733-5E4C-41F8-9C43-EF12935F5FA4}">
      <dgm:prSet/>
      <dgm:spPr/>
      <dgm:t>
        <a:bodyPr/>
        <a:lstStyle/>
        <a:p>
          <a:r>
            <a:rPr lang="en-US"/>
            <a:t>Medication Synchronization: Continuation: 2 Rates (QII)</a:t>
          </a:r>
        </a:p>
      </dgm:t>
    </dgm:pt>
    <dgm:pt modelId="{23D3416F-93D1-43B9-B71A-7F548CCBDC14}" type="parTrans" cxnId="{F517FCC3-FCB9-4270-8310-225248FF5AEB}">
      <dgm:prSet/>
      <dgm:spPr/>
      <dgm:t>
        <a:bodyPr/>
        <a:lstStyle/>
        <a:p>
          <a:endParaRPr lang="en-US"/>
        </a:p>
      </dgm:t>
    </dgm:pt>
    <dgm:pt modelId="{7480DA4A-4BE6-46BA-B847-73AE760E4D8C}" type="sibTrans" cxnId="{F517FCC3-FCB9-4270-8310-225248FF5AEB}">
      <dgm:prSet/>
      <dgm:spPr/>
      <dgm:t>
        <a:bodyPr/>
        <a:lstStyle/>
        <a:p>
          <a:endParaRPr lang="en-US"/>
        </a:p>
      </dgm:t>
    </dgm:pt>
    <dgm:pt modelId="{A0E7B1F1-5510-4923-AA1F-E636E21F2605}" type="pres">
      <dgm:prSet presAssocID="{1D385DE0-237D-4DEF-B81B-C36AEC13B65C}" presName="diagram" presStyleCnt="0">
        <dgm:presLayoutVars>
          <dgm:dir/>
          <dgm:resizeHandles val="exact"/>
        </dgm:presLayoutVars>
      </dgm:prSet>
      <dgm:spPr/>
    </dgm:pt>
    <dgm:pt modelId="{B856DEC5-5EF2-4C2A-A22A-180AE555B195}" type="pres">
      <dgm:prSet presAssocID="{84B60215-6DC8-4E20-AEDC-86B79CBD21E5}" presName="node" presStyleLbl="node1" presStyleIdx="0" presStyleCnt="8">
        <dgm:presLayoutVars>
          <dgm:bulletEnabled val="1"/>
        </dgm:presLayoutVars>
      </dgm:prSet>
      <dgm:spPr/>
    </dgm:pt>
    <dgm:pt modelId="{9DA12A2F-C69F-4A44-8AB0-26C9011B851E}" type="pres">
      <dgm:prSet presAssocID="{AF55CFDF-2D8B-49CA-AD23-75D498C10440}" presName="sibTrans" presStyleCnt="0"/>
      <dgm:spPr/>
    </dgm:pt>
    <dgm:pt modelId="{DF8AD885-A3CC-4645-B3A2-0F5FC2BEAB8D}" type="pres">
      <dgm:prSet presAssocID="{642C570E-D811-4051-AED9-57042A65FA96}" presName="node" presStyleLbl="node1" presStyleIdx="1" presStyleCnt="8">
        <dgm:presLayoutVars>
          <dgm:bulletEnabled val="1"/>
        </dgm:presLayoutVars>
      </dgm:prSet>
      <dgm:spPr/>
    </dgm:pt>
    <dgm:pt modelId="{B36276E6-826A-4B0A-929E-AFC4EAA04659}" type="pres">
      <dgm:prSet presAssocID="{82D41839-593C-4A24-9C0A-693402A15C57}" presName="sibTrans" presStyleCnt="0"/>
      <dgm:spPr/>
    </dgm:pt>
    <dgm:pt modelId="{EB9DE3E3-CB47-42DD-BB9E-58228E9F5855}" type="pres">
      <dgm:prSet presAssocID="{8D7B9282-9DD0-4796-9071-FE46C20B2AD2}" presName="node" presStyleLbl="node1" presStyleIdx="2" presStyleCnt="8">
        <dgm:presLayoutVars>
          <dgm:bulletEnabled val="1"/>
        </dgm:presLayoutVars>
      </dgm:prSet>
      <dgm:spPr/>
    </dgm:pt>
    <dgm:pt modelId="{C1014836-31FE-4274-8AC3-E3621372E978}" type="pres">
      <dgm:prSet presAssocID="{FABD9143-3900-4B43-8005-63E3A03C5E02}" presName="sibTrans" presStyleCnt="0"/>
      <dgm:spPr/>
    </dgm:pt>
    <dgm:pt modelId="{98089E5B-49D6-41BB-A475-0D535C132602}" type="pres">
      <dgm:prSet presAssocID="{B2577401-B1B0-45C4-AB2B-3EDAE48E1425}" presName="node" presStyleLbl="node1" presStyleIdx="3" presStyleCnt="8">
        <dgm:presLayoutVars>
          <dgm:bulletEnabled val="1"/>
        </dgm:presLayoutVars>
      </dgm:prSet>
      <dgm:spPr/>
    </dgm:pt>
    <dgm:pt modelId="{7C971770-F0E9-4C38-84F3-3893E765052C}" type="pres">
      <dgm:prSet presAssocID="{5CD9DB96-EEAF-46E1-A09E-572DF7AA6188}" presName="sibTrans" presStyleCnt="0"/>
      <dgm:spPr/>
    </dgm:pt>
    <dgm:pt modelId="{3D93FDD8-40F0-4415-BA01-4577129CCEE2}" type="pres">
      <dgm:prSet presAssocID="{634B3E93-53D3-4AF8-9BD3-D0AF85A2DBA0}" presName="node" presStyleLbl="node1" presStyleIdx="4" presStyleCnt="8">
        <dgm:presLayoutVars>
          <dgm:bulletEnabled val="1"/>
        </dgm:presLayoutVars>
      </dgm:prSet>
      <dgm:spPr/>
    </dgm:pt>
    <dgm:pt modelId="{4B84F513-85C9-4503-AB2A-2324F60623D0}" type="pres">
      <dgm:prSet presAssocID="{E83A94C2-2924-42BA-9BFC-8A35FAAC750D}" presName="sibTrans" presStyleCnt="0"/>
      <dgm:spPr/>
    </dgm:pt>
    <dgm:pt modelId="{A25705D7-FC0A-4540-970C-8BBD5F827763}" type="pres">
      <dgm:prSet presAssocID="{8513BFAA-8990-46BD-B0E7-4805F473681B}" presName="node" presStyleLbl="node1" presStyleIdx="5" presStyleCnt="8">
        <dgm:presLayoutVars>
          <dgm:bulletEnabled val="1"/>
        </dgm:presLayoutVars>
      </dgm:prSet>
      <dgm:spPr/>
    </dgm:pt>
    <dgm:pt modelId="{CC4752EF-A391-4C28-944C-979CA1DB2534}" type="pres">
      <dgm:prSet presAssocID="{46E523D0-E47A-415F-BC11-EA5D449FEADF}" presName="sibTrans" presStyleCnt="0"/>
      <dgm:spPr/>
    </dgm:pt>
    <dgm:pt modelId="{3043CE99-A46D-4763-84B3-42AA2D6F1511}" type="pres">
      <dgm:prSet presAssocID="{CF7344DA-0743-48F5-B824-724D68DDCA61}" presName="node" presStyleLbl="node1" presStyleIdx="6" presStyleCnt="8">
        <dgm:presLayoutVars>
          <dgm:bulletEnabled val="1"/>
        </dgm:presLayoutVars>
      </dgm:prSet>
      <dgm:spPr/>
    </dgm:pt>
    <dgm:pt modelId="{E3ACA949-F0EE-478B-8F12-F37D0C56A0CA}" type="pres">
      <dgm:prSet presAssocID="{153CAE10-4E9B-4CB5-AF3C-4C8C71F8BD78}" presName="sibTrans" presStyleCnt="0"/>
      <dgm:spPr/>
    </dgm:pt>
    <dgm:pt modelId="{E625AA13-093E-4C53-8F2C-06331C5A5CC0}" type="pres">
      <dgm:prSet presAssocID="{2FB0C733-5E4C-41F8-9C43-EF12935F5FA4}" presName="node" presStyleLbl="node1" presStyleIdx="7" presStyleCnt="8">
        <dgm:presLayoutVars>
          <dgm:bulletEnabled val="1"/>
        </dgm:presLayoutVars>
      </dgm:prSet>
      <dgm:spPr/>
    </dgm:pt>
  </dgm:ptLst>
  <dgm:cxnLst>
    <dgm:cxn modelId="{2D8A2E0C-039E-412B-97DD-D5BFA10A4D6B}" type="presOf" srcId="{2FB0C733-5E4C-41F8-9C43-EF12935F5FA4}" destId="{E625AA13-093E-4C53-8F2C-06331C5A5CC0}" srcOrd="0" destOrd="0" presId="urn:microsoft.com/office/officeart/2005/8/layout/default"/>
    <dgm:cxn modelId="{A2CDD515-30AB-42A9-9B45-1CD7E5C19640}" type="presOf" srcId="{634B3E93-53D3-4AF8-9BD3-D0AF85A2DBA0}" destId="{3D93FDD8-40F0-4415-BA01-4577129CCEE2}" srcOrd="0" destOrd="0" presId="urn:microsoft.com/office/officeart/2005/8/layout/default"/>
    <dgm:cxn modelId="{286F3419-C74B-47B1-A93E-8793ACAF481E}" type="presOf" srcId="{1D385DE0-237D-4DEF-B81B-C36AEC13B65C}" destId="{A0E7B1F1-5510-4923-AA1F-E636E21F2605}" srcOrd="0" destOrd="0" presId="urn:microsoft.com/office/officeart/2005/8/layout/default"/>
    <dgm:cxn modelId="{E3EE8825-22ED-40DD-9C2C-AA3889D171AD}" type="presOf" srcId="{8D7B9282-9DD0-4796-9071-FE46C20B2AD2}" destId="{EB9DE3E3-CB47-42DD-BB9E-58228E9F5855}" srcOrd="0" destOrd="0" presId="urn:microsoft.com/office/officeart/2005/8/layout/default"/>
    <dgm:cxn modelId="{E411E02B-DD2A-4C2F-AEC8-17365046A0FB}" type="presOf" srcId="{642C570E-D811-4051-AED9-57042A65FA96}" destId="{DF8AD885-A3CC-4645-B3A2-0F5FC2BEAB8D}" srcOrd="0" destOrd="0" presId="urn:microsoft.com/office/officeart/2005/8/layout/default"/>
    <dgm:cxn modelId="{EFFF1839-ADE5-4B22-A335-614D80B0E3A0}" srcId="{1D385DE0-237D-4DEF-B81B-C36AEC13B65C}" destId="{8D7B9282-9DD0-4796-9071-FE46C20B2AD2}" srcOrd="2" destOrd="0" parTransId="{8F2B90E8-80D7-4EAC-BF32-E9DABD21E688}" sibTransId="{FABD9143-3900-4B43-8005-63E3A03C5E02}"/>
    <dgm:cxn modelId="{590F675E-0C13-43B4-953C-10B527C00DFC}" type="presOf" srcId="{84B60215-6DC8-4E20-AEDC-86B79CBD21E5}" destId="{B856DEC5-5EF2-4C2A-A22A-180AE555B195}" srcOrd="0" destOrd="0" presId="urn:microsoft.com/office/officeart/2005/8/layout/default"/>
    <dgm:cxn modelId="{DA545A82-1621-4DC2-B7FE-A9F3F2CA7E23}" srcId="{1D385DE0-237D-4DEF-B81B-C36AEC13B65C}" destId="{634B3E93-53D3-4AF8-9BD3-D0AF85A2DBA0}" srcOrd="4" destOrd="0" parTransId="{66A856E5-A500-4784-A0E6-3ED7C43ECC69}" sibTransId="{E83A94C2-2924-42BA-9BFC-8A35FAAC750D}"/>
    <dgm:cxn modelId="{C7FF9691-43C5-42F1-9C92-AEEA1B8DB475}" srcId="{1D385DE0-237D-4DEF-B81B-C36AEC13B65C}" destId="{642C570E-D811-4051-AED9-57042A65FA96}" srcOrd="1" destOrd="0" parTransId="{91A683EF-92F6-418B-98D8-7FA85531A270}" sibTransId="{82D41839-593C-4A24-9C0A-693402A15C57}"/>
    <dgm:cxn modelId="{616F799C-C2AC-4F31-BF1A-1DB28FB609BD}" type="presOf" srcId="{CF7344DA-0743-48F5-B824-724D68DDCA61}" destId="{3043CE99-A46D-4763-84B3-42AA2D6F1511}" srcOrd="0" destOrd="0" presId="urn:microsoft.com/office/officeart/2005/8/layout/default"/>
    <dgm:cxn modelId="{6102F6A1-35AC-4D95-8B2B-CD47A0B462A0}" srcId="{1D385DE0-237D-4DEF-B81B-C36AEC13B65C}" destId="{CF7344DA-0743-48F5-B824-724D68DDCA61}" srcOrd="6" destOrd="0" parTransId="{CABDF599-CBA6-42A2-BE92-870E20CAB068}" sibTransId="{153CAE10-4E9B-4CB5-AF3C-4C8C71F8BD78}"/>
    <dgm:cxn modelId="{CF37C8AA-75E0-4D98-8798-9EDA0FC37715}" type="presOf" srcId="{8513BFAA-8990-46BD-B0E7-4805F473681B}" destId="{A25705D7-FC0A-4540-970C-8BBD5F827763}" srcOrd="0" destOrd="0" presId="urn:microsoft.com/office/officeart/2005/8/layout/default"/>
    <dgm:cxn modelId="{F06741B2-93F4-4DC1-A558-D104D622FD4A}" type="presOf" srcId="{B2577401-B1B0-45C4-AB2B-3EDAE48E1425}" destId="{98089E5B-49D6-41BB-A475-0D535C132602}" srcOrd="0" destOrd="0" presId="urn:microsoft.com/office/officeart/2005/8/layout/default"/>
    <dgm:cxn modelId="{A7F98CC1-C671-4B43-92CB-E99D5148777B}" srcId="{1D385DE0-237D-4DEF-B81B-C36AEC13B65C}" destId="{8513BFAA-8990-46BD-B0E7-4805F473681B}" srcOrd="5" destOrd="0" parTransId="{0D52E524-F35F-4F13-A999-B558F3055305}" sibTransId="{46E523D0-E47A-415F-BC11-EA5D449FEADF}"/>
    <dgm:cxn modelId="{F517FCC3-FCB9-4270-8310-225248FF5AEB}" srcId="{1D385DE0-237D-4DEF-B81B-C36AEC13B65C}" destId="{2FB0C733-5E4C-41F8-9C43-EF12935F5FA4}" srcOrd="7" destOrd="0" parTransId="{23D3416F-93D1-43B9-B71A-7F548CCBDC14}" sibTransId="{7480DA4A-4BE6-46BA-B847-73AE760E4D8C}"/>
    <dgm:cxn modelId="{7EB908F4-7C34-4C90-8DE3-FC4223F4C312}" srcId="{1D385DE0-237D-4DEF-B81B-C36AEC13B65C}" destId="{84B60215-6DC8-4E20-AEDC-86B79CBD21E5}" srcOrd="0" destOrd="0" parTransId="{AD12CA82-8D72-46FC-9B94-9C93320B9C3F}" sibTransId="{AF55CFDF-2D8B-49CA-AD23-75D498C10440}"/>
    <dgm:cxn modelId="{0929B8F6-3948-4331-BD87-DD241DA31239}" srcId="{1D385DE0-237D-4DEF-B81B-C36AEC13B65C}" destId="{B2577401-B1B0-45C4-AB2B-3EDAE48E1425}" srcOrd="3" destOrd="0" parTransId="{7973CF0B-52B1-4B7C-9DDA-391D5AE272E0}" sibTransId="{5CD9DB96-EEAF-46E1-A09E-572DF7AA6188}"/>
    <dgm:cxn modelId="{EEF6DFB6-F066-48C6-92F8-FC23B6F17837}" type="presParOf" srcId="{A0E7B1F1-5510-4923-AA1F-E636E21F2605}" destId="{B856DEC5-5EF2-4C2A-A22A-180AE555B195}" srcOrd="0" destOrd="0" presId="urn:microsoft.com/office/officeart/2005/8/layout/default"/>
    <dgm:cxn modelId="{957FD29F-B46D-4247-8FD7-D32C1EED1FD6}" type="presParOf" srcId="{A0E7B1F1-5510-4923-AA1F-E636E21F2605}" destId="{9DA12A2F-C69F-4A44-8AB0-26C9011B851E}" srcOrd="1" destOrd="0" presId="urn:microsoft.com/office/officeart/2005/8/layout/default"/>
    <dgm:cxn modelId="{6F7AB177-05F0-4320-A272-AD7467E75866}" type="presParOf" srcId="{A0E7B1F1-5510-4923-AA1F-E636E21F2605}" destId="{DF8AD885-A3CC-4645-B3A2-0F5FC2BEAB8D}" srcOrd="2" destOrd="0" presId="urn:microsoft.com/office/officeart/2005/8/layout/default"/>
    <dgm:cxn modelId="{BB648DDD-1C37-459D-8B72-27D5464F6A45}" type="presParOf" srcId="{A0E7B1F1-5510-4923-AA1F-E636E21F2605}" destId="{B36276E6-826A-4B0A-929E-AFC4EAA04659}" srcOrd="3" destOrd="0" presId="urn:microsoft.com/office/officeart/2005/8/layout/default"/>
    <dgm:cxn modelId="{28342CC5-C3F6-4FFE-A141-D68056379B02}" type="presParOf" srcId="{A0E7B1F1-5510-4923-AA1F-E636E21F2605}" destId="{EB9DE3E3-CB47-42DD-BB9E-58228E9F5855}" srcOrd="4" destOrd="0" presId="urn:microsoft.com/office/officeart/2005/8/layout/default"/>
    <dgm:cxn modelId="{231A0354-A8EF-4081-839A-DE9ECF958495}" type="presParOf" srcId="{A0E7B1F1-5510-4923-AA1F-E636E21F2605}" destId="{C1014836-31FE-4274-8AC3-E3621372E978}" srcOrd="5" destOrd="0" presId="urn:microsoft.com/office/officeart/2005/8/layout/default"/>
    <dgm:cxn modelId="{D12E1D93-849A-475B-8012-FC0379359174}" type="presParOf" srcId="{A0E7B1F1-5510-4923-AA1F-E636E21F2605}" destId="{98089E5B-49D6-41BB-A475-0D535C132602}" srcOrd="6" destOrd="0" presId="urn:microsoft.com/office/officeart/2005/8/layout/default"/>
    <dgm:cxn modelId="{76010D6A-566D-4709-989D-2118F9197E23}" type="presParOf" srcId="{A0E7B1F1-5510-4923-AA1F-E636E21F2605}" destId="{7C971770-F0E9-4C38-84F3-3893E765052C}" srcOrd="7" destOrd="0" presId="urn:microsoft.com/office/officeart/2005/8/layout/default"/>
    <dgm:cxn modelId="{2330BDF3-FDF8-46CB-BDE1-ACE469A87074}" type="presParOf" srcId="{A0E7B1F1-5510-4923-AA1F-E636E21F2605}" destId="{3D93FDD8-40F0-4415-BA01-4577129CCEE2}" srcOrd="8" destOrd="0" presId="urn:microsoft.com/office/officeart/2005/8/layout/default"/>
    <dgm:cxn modelId="{35CA6130-9EEA-4FEC-91CC-F54DB15BE6FF}" type="presParOf" srcId="{A0E7B1F1-5510-4923-AA1F-E636E21F2605}" destId="{4B84F513-85C9-4503-AB2A-2324F60623D0}" srcOrd="9" destOrd="0" presId="urn:microsoft.com/office/officeart/2005/8/layout/default"/>
    <dgm:cxn modelId="{5886C43B-DA2D-4522-AC0F-264B3FA20D25}" type="presParOf" srcId="{A0E7B1F1-5510-4923-AA1F-E636E21F2605}" destId="{A25705D7-FC0A-4540-970C-8BBD5F827763}" srcOrd="10" destOrd="0" presId="urn:microsoft.com/office/officeart/2005/8/layout/default"/>
    <dgm:cxn modelId="{7C803BA8-6C6C-4DB1-BC4E-F8D03BD1BD85}" type="presParOf" srcId="{A0E7B1F1-5510-4923-AA1F-E636E21F2605}" destId="{CC4752EF-A391-4C28-944C-979CA1DB2534}" srcOrd="11" destOrd="0" presId="urn:microsoft.com/office/officeart/2005/8/layout/default"/>
    <dgm:cxn modelId="{EF115120-94D2-494E-AA04-CEE2E38DF706}" type="presParOf" srcId="{A0E7B1F1-5510-4923-AA1F-E636E21F2605}" destId="{3043CE99-A46D-4763-84B3-42AA2D6F1511}" srcOrd="12" destOrd="0" presId="urn:microsoft.com/office/officeart/2005/8/layout/default"/>
    <dgm:cxn modelId="{334F9245-23E0-47FC-9BD4-640B6A078396}" type="presParOf" srcId="{A0E7B1F1-5510-4923-AA1F-E636E21F2605}" destId="{E3ACA949-F0EE-478B-8F12-F37D0C56A0CA}" srcOrd="13" destOrd="0" presId="urn:microsoft.com/office/officeart/2005/8/layout/default"/>
    <dgm:cxn modelId="{33DF615D-1265-4FDE-AE76-5A51E8ACB6B5}" type="presParOf" srcId="{A0E7B1F1-5510-4923-AA1F-E636E21F2605}" destId="{E625AA13-093E-4C53-8F2C-06331C5A5CC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6DEC5-5EF2-4C2A-A22A-180AE555B195}">
      <dsp:nvSpPr>
        <dsp:cNvPr id="0" name=""/>
        <dsp:cNvSpPr/>
      </dsp:nvSpPr>
      <dsp:spPr>
        <a:xfrm>
          <a:off x="3080" y="796927"/>
          <a:ext cx="2444055" cy="1466433"/>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Proportion of Days Covered: Renin Angiotensin System Antagonists (Pharmacy) (PDC-RASA-PH)</a:t>
          </a:r>
        </a:p>
      </dsp:txBody>
      <dsp:txXfrm>
        <a:off x="3080" y="796927"/>
        <a:ext cx="2444055" cy="1466433"/>
      </dsp:txXfrm>
    </dsp:sp>
    <dsp:sp modelId="{DF8AD885-A3CC-4645-B3A2-0F5FC2BEAB8D}">
      <dsp:nvSpPr>
        <dsp:cNvPr id="0" name=""/>
        <dsp:cNvSpPr/>
      </dsp:nvSpPr>
      <dsp:spPr>
        <a:xfrm>
          <a:off x="2691541" y="796927"/>
          <a:ext cx="2444055" cy="1466433"/>
        </a:xfrm>
        <a:prstGeom prst="rect">
          <a:avLst/>
        </a:prstGeom>
        <a:solidFill>
          <a:schemeClr val="accent1">
            <a:shade val="50000"/>
            <a:hueOff val="17929"/>
            <a:satOff val="-11108"/>
            <a:lumOff val="12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Proportion of Days Covered: Statins (Pharmacy) </a:t>
          </a:r>
          <a:br>
            <a:rPr lang="en-US" sz="1500" kern="1200"/>
          </a:br>
          <a:r>
            <a:rPr lang="en-US" sz="1500" kern="1200"/>
            <a:t>(PDC-STA-PH)</a:t>
          </a:r>
        </a:p>
      </dsp:txBody>
      <dsp:txXfrm>
        <a:off x="2691541" y="796927"/>
        <a:ext cx="2444055" cy="1466433"/>
      </dsp:txXfrm>
    </dsp:sp>
    <dsp:sp modelId="{EB9DE3E3-CB47-42DD-BB9E-58228E9F5855}">
      <dsp:nvSpPr>
        <dsp:cNvPr id="0" name=""/>
        <dsp:cNvSpPr/>
      </dsp:nvSpPr>
      <dsp:spPr>
        <a:xfrm>
          <a:off x="5380002" y="796927"/>
          <a:ext cx="2444055" cy="1466433"/>
        </a:xfrm>
        <a:prstGeom prst="rect">
          <a:avLst/>
        </a:prstGeom>
        <a:solidFill>
          <a:schemeClr val="accent1">
            <a:shade val="50000"/>
            <a:hueOff val="35858"/>
            <a:satOff val="-22217"/>
            <a:lumOff val="24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Proportion of Days Covered: Antiretroviral Medications (Pharmacy)</a:t>
          </a:r>
          <a:br>
            <a:rPr lang="en-US" sz="1500" kern="1200"/>
          </a:br>
          <a:r>
            <a:rPr lang="en-US" sz="1500" kern="1200"/>
            <a:t>(PDC-ARV-PH)</a:t>
          </a:r>
        </a:p>
      </dsp:txBody>
      <dsp:txXfrm>
        <a:off x="5380002" y="796927"/>
        <a:ext cx="2444055" cy="1466433"/>
      </dsp:txXfrm>
    </dsp:sp>
    <dsp:sp modelId="{98089E5B-49D6-41BB-A475-0D535C132602}">
      <dsp:nvSpPr>
        <dsp:cNvPr id="0" name=""/>
        <dsp:cNvSpPr/>
      </dsp:nvSpPr>
      <dsp:spPr>
        <a:xfrm>
          <a:off x="8068463" y="796927"/>
          <a:ext cx="2444055" cy="1466433"/>
        </a:xfrm>
        <a:prstGeom prst="rect">
          <a:avLst/>
        </a:prstGeom>
        <a:solidFill>
          <a:schemeClr val="accent1">
            <a:shade val="50000"/>
            <a:hueOff val="53787"/>
            <a:satOff val="-33325"/>
            <a:lumOff val="369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Primary Medication Nonadherence</a:t>
          </a:r>
          <a:br>
            <a:rPr lang="en-US" sz="1500" kern="1200"/>
          </a:br>
          <a:r>
            <a:rPr lang="en-US" sz="1500" kern="1200"/>
            <a:t> (PMN) </a:t>
          </a:r>
        </a:p>
      </dsp:txBody>
      <dsp:txXfrm>
        <a:off x="8068463" y="796927"/>
        <a:ext cx="2444055" cy="1466433"/>
      </dsp:txXfrm>
    </dsp:sp>
    <dsp:sp modelId="{3D93FDD8-40F0-4415-BA01-4577129CCEE2}">
      <dsp:nvSpPr>
        <dsp:cNvPr id="0" name=""/>
        <dsp:cNvSpPr/>
      </dsp:nvSpPr>
      <dsp:spPr>
        <a:xfrm>
          <a:off x="3080" y="2507766"/>
          <a:ext cx="2444055" cy="1466433"/>
        </a:xfrm>
        <a:prstGeom prst="rect">
          <a:avLst/>
        </a:prstGeom>
        <a:solidFill>
          <a:schemeClr val="accent1">
            <a:shade val="50000"/>
            <a:hueOff val="71716"/>
            <a:satOff val="-44434"/>
            <a:lumOff val="49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Medication Synchronization: Program Acceptance and Initial Synchronization (QII)</a:t>
          </a:r>
        </a:p>
      </dsp:txBody>
      <dsp:txXfrm>
        <a:off x="3080" y="2507766"/>
        <a:ext cx="2444055" cy="1466433"/>
      </dsp:txXfrm>
    </dsp:sp>
    <dsp:sp modelId="{A25705D7-FC0A-4540-970C-8BBD5F827763}">
      <dsp:nvSpPr>
        <dsp:cNvPr id="0" name=""/>
        <dsp:cNvSpPr/>
      </dsp:nvSpPr>
      <dsp:spPr>
        <a:xfrm>
          <a:off x="2691541" y="2507766"/>
          <a:ext cx="2444055" cy="1466433"/>
        </a:xfrm>
        <a:prstGeom prst="rect">
          <a:avLst/>
        </a:prstGeom>
        <a:solidFill>
          <a:schemeClr val="accent1">
            <a:shade val="50000"/>
            <a:hueOff val="53787"/>
            <a:satOff val="-33325"/>
            <a:lumOff val="369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Medication Synchronization: Patient Contact Rate (QII)</a:t>
          </a:r>
        </a:p>
      </dsp:txBody>
      <dsp:txXfrm>
        <a:off x="2691541" y="2507766"/>
        <a:ext cx="2444055" cy="1466433"/>
      </dsp:txXfrm>
    </dsp:sp>
    <dsp:sp modelId="{3043CE99-A46D-4763-84B3-42AA2D6F1511}">
      <dsp:nvSpPr>
        <dsp:cNvPr id="0" name=""/>
        <dsp:cNvSpPr/>
      </dsp:nvSpPr>
      <dsp:spPr>
        <a:xfrm>
          <a:off x="5380002" y="2507766"/>
          <a:ext cx="2444055" cy="1466433"/>
        </a:xfrm>
        <a:prstGeom prst="rect">
          <a:avLst/>
        </a:prstGeom>
        <a:solidFill>
          <a:schemeClr val="accent1">
            <a:shade val="50000"/>
            <a:hueOff val="35858"/>
            <a:satOff val="-22217"/>
            <a:lumOff val="24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Medication Synchronization: Completeness (QII)</a:t>
          </a:r>
        </a:p>
      </dsp:txBody>
      <dsp:txXfrm>
        <a:off x="5380002" y="2507766"/>
        <a:ext cx="2444055" cy="1466433"/>
      </dsp:txXfrm>
    </dsp:sp>
    <dsp:sp modelId="{E625AA13-093E-4C53-8F2C-06331C5A5CC0}">
      <dsp:nvSpPr>
        <dsp:cNvPr id="0" name=""/>
        <dsp:cNvSpPr/>
      </dsp:nvSpPr>
      <dsp:spPr>
        <a:xfrm>
          <a:off x="8068463" y="2507766"/>
          <a:ext cx="2444055" cy="1466433"/>
        </a:xfrm>
        <a:prstGeom prst="rect">
          <a:avLst/>
        </a:prstGeom>
        <a:solidFill>
          <a:schemeClr val="accent1">
            <a:shade val="50000"/>
            <a:hueOff val="17929"/>
            <a:satOff val="-11108"/>
            <a:lumOff val="12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Medication Synchronization: Continuation: 2 Rates (QII)</a:t>
          </a:r>
        </a:p>
      </dsp:txBody>
      <dsp:txXfrm>
        <a:off x="8068463" y="2507766"/>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424"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2815" y="0"/>
            <a:ext cx="2970424" cy="463647"/>
          </a:xfrm>
          <a:prstGeom prst="rect">
            <a:avLst/>
          </a:prstGeom>
        </p:spPr>
        <p:txBody>
          <a:bodyPr vert="horz" lIns="91440" tIns="45720" rIns="91440" bIns="45720" rtlCol="0"/>
          <a:lstStyle>
            <a:lvl1pPr algn="r">
              <a:defRPr sz="1200"/>
            </a:lvl1pPr>
          </a:lstStyle>
          <a:p>
            <a:fld id="{2C189D73-662C-4439-84B7-FC8D64E416BA}" type="datetimeFigureOut">
              <a:rPr lang="en-US" smtClean="0"/>
              <a:t>11/18/2022</a:t>
            </a:fld>
            <a:endParaRPr lang="en-US"/>
          </a:p>
        </p:txBody>
      </p:sp>
      <p:sp>
        <p:nvSpPr>
          <p:cNvPr id="4" name="Footer Placeholder 3"/>
          <p:cNvSpPr>
            <a:spLocks noGrp="1"/>
          </p:cNvSpPr>
          <p:nvPr>
            <p:ph type="ftr" sz="quarter" idx="2"/>
          </p:nvPr>
        </p:nvSpPr>
        <p:spPr>
          <a:xfrm>
            <a:off x="0" y="8777193"/>
            <a:ext cx="2970424" cy="4636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2815" y="8777193"/>
            <a:ext cx="2970424" cy="463646"/>
          </a:xfrm>
          <a:prstGeom prst="rect">
            <a:avLst/>
          </a:prstGeom>
        </p:spPr>
        <p:txBody>
          <a:bodyPr vert="horz" lIns="91440" tIns="45720" rIns="91440" bIns="45720" rtlCol="0" anchor="b"/>
          <a:lstStyle>
            <a:lvl1pPr algn="r">
              <a:defRPr sz="1200"/>
            </a:lvl1pPr>
          </a:lstStyle>
          <a:p>
            <a:fld id="{AFC7DF49-C12A-42DA-ABE7-3E5B3B89482C}" type="slidenum">
              <a:rPr lang="en-US" smtClean="0"/>
              <a:t>‹#›</a:t>
            </a:fld>
            <a:endParaRPr lang="en-US"/>
          </a:p>
        </p:txBody>
      </p:sp>
    </p:spTree>
    <p:extLst>
      <p:ext uri="{BB962C8B-B14F-4D97-AF65-F5344CB8AC3E}">
        <p14:creationId xmlns:p14="http://schemas.microsoft.com/office/powerpoint/2010/main" val="192937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424" cy="463647"/>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2815" y="0"/>
            <a:ext cx="2970424" cy="463647"/>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11/18/2022</a:t>
            </a:fld>
            <a:endParaRPr lang="en-US"/>
          </a:p>
        </p:txBody>
      </p:sp>
      <p:sp>
        <p:nvSpPr>
          <p:cNvPr id="4" name="Slide Image Placeholder 3"/>
          <p:cNvSpPr>
            <a:spLocks noGrp="1" noRot="1" noChangeAspect="1"/>
          </p:cNvSpPr>
          <p:nvPr>
            <p:ph type="sldImg" idx="2"/>
          </p:nvPr>
        </p:nvSpPr>
        <p:spPr>
          <a:xfrm>
            <a:off x="657225"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483" y="4447153"/>
            <a:ext cx="548386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0424" cy="463646"/>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2815" y="8777193"/>
            <a:ext cx="2970424" cy="463646"/>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iabetesjournals.org/care/article-abstract/45/8/1814/147083/Projected-Impact-of-the-Medicare-Part-D-Senior?redirectedFrom=fulltex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a:t>
            </a:fld>
            <a:endParaRPr lang="en-US"/>
          </a:p>
        </p:txBody>
      </p:sp>
    </p:spTree>
    <p:extLst>
      <p:ext uri="{BB962C8B-B14F-4D97-AF65-F5344CB8AC3E}">
        <p14:creationId xmlns:p14="http://schemas.microsoft.com/office/powerpoint/2010/main" val="323452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10</a:t>
            </a:fld>
            <a:endParaRPr lang="en-US"/>
          </a:p>
        </p:txBody>
      </p:sp>
    </p:spTree>
    <p:extLst>
      <p:ext uri="{BB962C8B-B14F-4D97-AF65-F5344CB8AC3E}">
        <p14:creationId xmlns:p14="http://schemas.microsoft.com/office/powerpoint/2010/main" val="556346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11</a:t>
            </a:fld>
            <a:endParaRPr lang="en-US"/>
          </a:p>
        </p:txBody>
      </p:sp>
    </p:spTree>
    <p:extLst>
      <p:ext uri="{BB962C8B-B14F-4D97-AF65-F5344CB8AC3E}">
        <p14:creationId xmlns:p14="http://schemas.microsoft.com/office/powerpoint/2010/main" val="100942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12</a:t>
            </a:fld>
            <a:endParaRPr lang="en-US"/>
          </a:p>
        </p:txBody>
      </p:sp>
    </p:spTree>
    <p:extLst>
      <p:ext uri="{BB962C8B-B14F-4D97-AF65-F5344CB8AC3E}">
        <p14:creationId xmlns:p14="http://schemas.microsoft.com/office/powerpoint/2010/main" val="30227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13</a:t>
            </a:fld>
            <a:endParaRPr lang="en-US"/>
          </a:p>
        </p:txBody>
      </p:sp>
    </p:spTree>
    <p:extLst>
      <p:ext uri="{BB962C8B-B14F-4D97-AF65-F5344CB8AC3E}">
        <p14:creationId xmlns:p14="http://schemas.microsoft.com/office/powerpoint/2010/main" val="2271421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14</a:t>
            </a:fld>
            <a:endParaRPr lang="en-US"/>
          </a:p>
        </p:txBody>
      </p:sp>
    </p:spTree>
    <p:extLst>
      <p:ext uri="{BB962C8B-B14F-4D97-AF65-F5344CB8AC3E}">
        <p14:creationId xmlns:p14="http://schemas.microsoft.com/office/powerpoint/2010/main" val="394347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15</a:t>
            </a:fld>
            <a:endParaRPr lang="en-US"/>
          </a:p>
        </p:txBody>
      </p:sp>
    </p:spTree>
    <p:extLst>
      <p:ext uri="{BB962C8B-B14F-4D97-AF65-F5344CB8AC3E}">
        <p14:creationId xmlns:p14="http://schemas.microsoft.com/office/powerpoint/2010/main" val="381371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16</a:t>
            </a:fld>
            <a:endParaRPr lang="en-US"/>
          </a:p>
        </p:txBody>
      </p:sp>
    </p:spTree>
    <p:extLst>
      <p:ext uri="{BB962C8B-B14F-4D97-AF65-F5344CB8AC3E}">
        <p14:creationId xmlns:p14="http://schemas.microsoft.com/office/powerpoint/2010/main" val="159357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17</a:t>
            </a:fld>
            <a:endParaRPr lang="en-US"/>
          </a:p>
        </p:txBody>
      </p:sp>
    </p:spTree>
    <p:extLst>
      <p:ext uri="{BB962C8B-B14F-4D97-AF65-F5344CB8AC3E}">
        <p14:creationId xmlns:p14="http://schemas.microsoft.com/office/powerpoint/2010/main" val="3545395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18</a:t>
            </a:fld>
            <a:endParaRPr lang="en-US"/>
          </a:p>
        </p:txBody>
      </p:sp>
    </p:spTree>
    <p:extLst>
      <p:ext uri="{BB962C8B-B14F-4D97-AF65-F5344CB8AC3E}">
        <p14:creationId xmlns:p14="http://schemas.microsoft.com/office/powerpoint/2010/main" val="178488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19</a:t>
            </a:fld>
            <a:endParaRPr lang="en-US"/>
          </a:p>
        </p:txBody>
      </p:sp>
    </p:spTree>
    <p:extLst>
      <p:ext uri="{BB962C8B-B14F-4D97-AF65-F5344CB8AC3E}">
        <p14:creationId xmlns:p14="http://schemas.microsoft.com/office/powerpoint/2010/main" val="59940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a:t>
            </a:fld>
            <a:endParaRPr lang="en-US"/>
          </a:p>
        </p:txBody>
      </p:sp>
    </p:spTree>
    <p:extLst>
      <p:ext uri="{BB962C8B-B14F-4D97-AF65-F5344CB8AC3E}">
        <p14:creationId xmlns:p14="http://schemas.microsoft.com/office/powerpoint/2010/main" val="2550448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entury Gothic"/>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20</a:t>
            </a:fld>
            <a:endParaRPr lang="en-US"/>
          </a:p>
        </p:txBody>
      </p:sp>
    </p:spTree>
    <p:extLst>
      <p:ext uri="{BB962C8B-B14F-4D97-AF65-F5344CB8AC3E}">
        <p14:creationId xmlns:p14="http://schemas.microsoft.com/office/powerpoint/2010/main" val="641611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21</a:t>
            </a:fld>
            <a:endParaRPr lang="en-US"/>
          </a:p>
        </p:txBody>
      </p:sp>
    </p:spTree>
    <p:extLst>
      <p:ext uri="{BB962C8B-B14F-4D97-AF65-F5344CB8AC3E}">
        <p14:creationId xmlns:p14="http://schemas.microsoft.com/office/powerpoint/2010/main" val="3474356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entury Gothic"/>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22</a:t>
            </a:fld>
            <a:endParaRPr lang="en-US"/>
          </a:p>
        </p:txBody>
      </p:sp>
    </p:spTree>
    <p:extLst>
      <p:ext uri="{BB962C8B-B14F-4D97-AF65-F5344CB8AC3E}">
        <p14:creationId xmlns:p14="http://schemas.microsoft.com/office/powerpoint/2010/main" val="109103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23</a:t>
            </a:fld>
            <a:endParaRPr lang="en-US"/>
          </a:p>
        </p:txBody>
      </p:sp>
    </p:spTree>
    <p:extLst>
      <p:ext uri="{BB962C8B-B14F-4D97-AF65-F5344CB8AC3E}">
        <p14:creationId xmlns:p14="http://schemas.microsoft.com/office/powerpoint/2010/main" val="2558261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entury Gothic"/>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24</a:t>
            </a:fld>
            <a:endParaRPr lang="en-US"/>
          </a:p>
        </p:txBody>
      </p:sp>
    </p:spTree>
    <p:extLst>
      <p:ext uri="{BB962C8B-B14F-4D97-AF65-F5344CB8AC3E}">
        <p14:creationId xmlns:p14="http://schemas.microsoft.com/office/powerpoint/2010/main" val="26975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25</a:t>
            </a:fld>
            <a:endParaRPr lang="en-US"/>
          </a:p>
        </p:txBody>
      </p:sp>
    </p:spTree>
    <p:extLst>
      <p:ext uri="{BB962C8B-B14F-4D97-AF65-F5344CB8AC3E}">
        <p14:creationId xmlns:p14="http://schemas.microsoft.com/office/powerpoint/2010/main" val="1860610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26</a:t>
            </a:fld>
            <a:endParaRPr lang="en-US"/>
          </a:p>
        </p:txBody>
      </p:sp>
    </p:spTree>
    <p:extLst>
      <p:ext uri="{BB962C8B-B14F-4D97-AF65-F5344CB8AC3E}">
        <p14:creationId xmlns:p14="http://schemas.microsoft.com/office/powerpoint/2010/main" val="1294354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entury Gothic"/>
              <a:hlinkClick r:id="rId3"/>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27</a:t>
            </a:fld>
            <a:endParaRPr lang="en-US"/>
          </a:p>
        </p:txBody>
      </p:sp>
    </p:spTree>
    <p:extLst>
      <p:ext uri="{BB962C8B-B14F-4D97-AF65-F5344CB8AC3E}">
        <p14:creationId xmlns:p14="http://schemas.microsoft.com/office/powerpoint/2010/main" val="1473784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entury Gothic"/>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28</a:t>
            </a:fld>
            <a:endParaRPr lang="en-US"/>
          </a:p>
        </p:txBody>
      </p:sp>
    </p:spTree>
    <p:extLst>
      <p:ext uri="{BB962C8B-B14F-4D97-AF65-F5344CB8AC3E}">
        <p14:creationId xmlns:p14="http://schemas.microsoft.com/office/powerpoint/2010/main" val="470614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entury Gothic"/>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29</a:t>
            </a:fld>
            <a:endParaRPr lang="en-US"/>
          </a:p>
        </p:txBody>
      </p:sp>
    </p:spTree>
    <p:extLst>
      <p:ext uri="{BB962C8B-B14F-4D97-AF65-F5344CB8AC3E}">
        <p14:creationId xmlns:p14="http://schemas.microsoft.com/office/powerpoint/2010/main" val="242941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F604D-C3B7-41B7-992A-9AD867AC1F65}" type="slidenum">
              <a:rPr lang="en-US" smtClean="0"/>
              <a:pPr/>
              <a:t>3</a:t>
            </a:fld>
            <a:endParaRPr lang="en-US"/>
          </a:p>
        </p:txBody>
      </p:sp>
    </p:spTree>
    <p:extLst>
      <p:ext uri="{BB962C8B-B14F-4D97-AF65-F5344CB8AC3E}">
        <p14:creationId xmlns:p14="http://schemas.microsoft.com/office/powerpoint/2010/main" val="4068985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30</a:t>
            </a:fld>
            <a:endParaRPr lang="en-US"/>
          </a:p>
        </p:txBody>
      </p:sp>
    </p:spTree>
    <p:extLst>
      <p:ext uri="{BB962C8B-B14F-4D97-AF65-F5344CB8AC3E}">
        <p14:creationId xmlns:p14="http://schemas.microsoft.com/office/powerpoint/2010/main" val="253101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1450"/>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31</a:t>
            </a:fld>
            <a:endParaRPr lang="en-US"/>
          </a:p>
        </p:txBody>
      </p:sp>
    </p:spTree>
    <p:extLst>
      <p:ext uri="{BB962C8B-B14F-4D97-AF65-F5344CB8AC3E}">
        <p14:creationId xmlns:p14="http://schemas.microsoft.com/office/powerpoint/2010/main" val="1063582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32</a:t>
            </a:fld>
            <a:endParaRPr lang="en-US"/>
          </a:p>
        </p:txBody>
      </p:sp>
    </p:spTree>
    <p:extLst>
      <p:ext uri="{BB962C8B-B14F-4D97-AF65-F5344CB8AC3E}">
        <p14:creationId xmlns:p14="http://schemas.microsoft.com/office/powerpoint/2010/main" val="1717551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entury Gothic"/>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33</a:t>
            </a:fld>
            <a:endParaRPr lang="en-US"/>
          </a:p>
        </p:txBody>
      </p:sp>
    </p:spTree>
    <p:extLst>
      <p:ext uri="{BB962C8B-B14F-4D97-AF65-F5344CB8AC3E}">
        <p14:creationId xmlns:p14="http://schemas.microsoft.com/office/powerpoint/2010/main" val="228615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35</a:t>
            </a:fld>
            <a:endParaRPr lang="en-US"/>
          </a:p>
        </p:txBody>
      </p:sp>
    </p:spTree>
    <p:extLst>
      <p:ext uri="{BB962C8B-B14F-4D97-AF65-F5344CB8AC3E}">
        <p14:creationId xmlns:p14="http://schemas.microsoft.com/office/powerpoint/2010/main" val="3583563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36</a:t>
            </a:fld>
            <a:endParaRPr lang="en-US"/>
          </a:p>
        </p:txBody>
      </p:sp>
    </p:spTree>
    <p:extLst>
      <p:ext uri="{BB962C8B-B14F-4D97-AF65-F5344CB8AC3E}">
        <p14:creationId xmlns:p14="http://schemas.microsoft.com/office/powerpoint/2010/main" val="1684531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37</a:t>
            </a:fld>
            <a:endParaRPr lang="en-US"/>
          </a:p>
        </p:txBody>
      </p:sp>
    </p:spTree>
    <p:extLst>
      <p:ext uri="{BB962C8B-B14F-4D97-AF65-F5344CB8AC3E}">
        <p14:creationId xmlns:p14="http://schemas.microsoft.com/office/powerpoint/2010/main" val="1782445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38</a:t>
            </a:fld>
            <a:endParaRPr lang="en-US"/>
          </a:p>
        </p:txBody>
      </p:sp>
    </p:spTree>
    <p:extLst>
      <p:ext uri="{BB962C8B-B14F-4D97-AF65-F5344CB8AC3E}">
        <p14:creationId xmlns:p14="http://schemas.microsoft.com/office/powerpoint/2010/main" val="587066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WordVisi_MSFontService"/>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39</a:t>
            </a:fld>
            <a:endParaRPr lang="en-US"/>
          </a:p>
        </p:txBody>
      </p:sp>
    </p:spTree>
    <p:extLst>
      <p:ext uri="{BB962C8B-B14F-4D97-AF65-F5344CB8AC3E}">
        <p14:creationId xmlns:p14="http://schemas.microsoft.com/office/powerpoint/2010/main" val="4160912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40</a:t>
            </a:fld>
            <a:endParaRPr lang="en-US"/>
          </a:p>
        </p:txBody>
      </p:sp>
    </p:spTree>
    <p:extLst>
      <p:ext uri="{BB962C8B-B14F-4D97-AF65-F5344CB8AC3E}">
        <p14:creationId xmlns:p14="http://schemas.microsoft.com/office/powerpoint/2010/main" val="286771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4</a:t>
            </a:fld>
            <a:endParaRPr lang="en-US"/>
          </a:p>
        </p:txBody>
      </p:sp>
    </p:spTree>
    <p:extLst>
      <p:ext uri="{BB962C8B-B14F-4D97-AF65-F5344CB8AC3E}">
        <p14:creationId xmlns:p14="http://schemas.microsoft.com/office/powerpoint/2010/main" val="195076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5</a:t>
            </a:fld>
            <a:endParaRPr lang="en-US"/>
          </a:p>
        </p:txBody>
      </p:sp>
    </p:spTree>
    <p:extLst>
      <p:ext uri="{BB962C8B-B14F-4D97-AF65-F5344CB8AC3E}">
        <p14:creationId xmlns:p14="http://schemas.microsoft.com/office/powerpoint/2010/main" val="10198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F604D-C3B7-41B7-992A-9AD867AC1F65}" type="slidenum">
              <a:rPr lang="en-US" smtClean="0"/>
              <a:pPr/>
              <a:t>6</a:t>
            </a:fld>
            <a:endParaRPr lang="en-US"/>
          </a:p>
        </p:txBody>
      </p:sp>
    </p:spTree>
    <p:extLst>
      <p:ext uri="{BB962C8B-B14F-4D97-AF65-F5344CB8AC3E}">
        <p14:creationId xmlns:p14="http://schemas.microsoft.com/office/powerpoint/2010/main" val="417173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7</a:t>
            </a:fld>
            <a:endParaRPr lang="en-US"/>
          </a:p>
        </p:txBody>
      </p:sp>
    </p:spTree>
    <p:extLst>
      <p:ext uri="{BB962C8B-B14F-4D97-AF65-F5344CB8AC3E}">
        <p14:creationId xmlns:p14="http://schemas.microsoft.com/office/powerpoint/2010/main" val="403413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420D0-30ED-4722-97EF-3A201E5087E6}" type="slidenum">
              <a:rPr lang="en-US" smtClean="0"/>
              <a:t>8</a:t>
            </a:fld>
            <a:endParaRPr lang="en-US"/>
          </a:p>
        </p:txBody>
      </p:sp>
    </p:spTree>
    <p:extLst>
      <p:ext uri="{BB962C8B-B14F-4D97-AF65-F5344CB8AC3E}">
        <p14:creationId xmlns:p14="http://schemas.microsoft.com/office/powerpoint/2010/main" val="372447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DF604D-C3B7-41B7-992A-9AD867AC1F65}" type="slidenum">
              <a:rPr lang="en-US" smtClean="0"/>
              <a:pPr/>
              <a:t>9</a:t>
            </a:fld>
            <a:endParaRPr lang="en-US"/>
          </a:p>
        </p:txBody>
      </p:sp>
    </p:spTree>
    <p:extLst>
      <p:ext uri="{BB962C8B-B14F-4D97-AF65-F5344CB8AC3E}">
        <p14:creationId xmlns:p14="http://schemas.microsoft.com/office/powerpoint/2010/main" val="25367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4" name="Picture 3">
            <a:extLst>
              <a:ext uri="{FF2B5EF4-FFF2-40B4-BE49-F238E27FC236}">
                <a16:creationId xmlns:a16="http://schemas.microsoft.com/office/drawing/2014/main" id="{F170ABEB-9C84-8002-11E0-04367BDCFCBF}"/>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36078133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981288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EEF88C2A-0252-5FA5-5BB0-565F6AFC87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2197254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8CE4639B-8A7D-AC56-01E5-263D7006D8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10236371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2" name="Picture 1" descr="Logo&#10;&#10;Description automatically generated">
            <a:extLst>
              <a:ext uri="{FF2B5EF4-FFF2-40B4-BE49-F238E27FC236}">
                <a16:creationId xmlns:a16="http://schemas.microsoft.com/office/drawing/2014/main" id="{148B2A8E-1FC6-D94E-76AB-A1EDAA582A6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9396883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B50C24EE-8B5F-A198-DED9-32B2231448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18766546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37934704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36904673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324591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346148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pic>
        <p:nvPicPr>
          <p:cNvPr id="4" name="Picture 3">
            <a:extLst>
              <a:ext uri="{FF2B5EF4-FFF2-40B4-BE49-F238E27FC236}">
                <a16:creationId xmlns:a16="http://schemas.microsoft.com/office/drawing/2014/main" id="{F6BF31E0-13D4-6C15-E205-0CAA3CDAEF64}"/>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90380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C702E782-59B2-1A46-2F95-34484BB240CD}"/>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9657063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08560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527104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37492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DBF6A5F3-FE10-8BA2-B6A2-5E9EF78DAD8D}"/>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2096311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65812E57-585F-EA3E-3D8C-C46CCFAB85F7}"/>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7327065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334590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51023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37260622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22539261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Tree>
    <p:extLst>
      <p:ext uri="{BB962C8B-B14F-4D97-AF65-F5344CB8AC3E}">
        <p14:creationId xmlns:p14="http://schemas.microsoft.com/office/powerpoint/2010/main" val="197299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65842A75-E400-2964-D665-D625F56EEBAD}"/>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7443213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Tree>
    <p:extLst>
      <p:ext uri="{BB962C8B-B14F-4D97-AF65-F5344CB8AC3E}">
        <p14:creationId xmlns:p14="http://schemas.microsoft.com/office/powerpoint/2010/main" val="23980312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Tree>
    <p:extLst>
      <p:ext uri="{BB962C8B-B14F-4D97-AF65-F5344CB8AC3E}">
        <p14:creationId xmlns:p14="http://schemas.microsoft.com/office/powerpoint/2010/main" val="12408548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a:t>Click to edit Master title style</a:t>
            </a:r>
          </a:p>
        </p:txBody>
      </p:sp>
    </p:spTree>
    <p:extLst>
      <p:ext uri="{BB962C8B-B14F-4D97-AF65-F5344CB8AC3E}">
        <p14:creationId xmlns:p14="http://schemas.microsoft.com/office/powerpoint/2010/main" val="17535781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Tree>
    <p:extLst>
      <p:ext uri="{BB962C8B-B14F-4D97-AF65-F5344CB8AC3E}">
        <p14:creationId xmlns:p14="http://schemas.microsoft.com/office/powerpoint/2010/main" val="33530103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a:t>Click To Edit Master Title Style</a:t>
            </a:r>
          </a:p>
        </p:txBody>
      </p:sp>
    </p:spTree>
    <p:extLst>
      <p:ext uri="{BB962C8B-B14F-4D97-AF65-F5344CB8AC3E}">
        <p14:creationId xmlns:p14="http://schemas.microsoft.com/office/powerpoint/2010/main" val="17273467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A6FC4E-FAE2-D342-8CA7-2C8CAA891A92}" type="slidenum">
              <a:rPr lang="en-US" smtClean="0"/>
              <a:t>‹#›</a:t>
            </a:fld>
            <a:endParaRPr lang="en-US"/>
          </a:p>
        </p:txBody>
      </p:sp>
    </p:spTree>
    <p:extLst>
      <p:ext uri="{BB962C8B-B14F-4D97-AF65-F5344CB8AC3E}">
        <p14:creationId xmlns:p14="http://schemas.microsoft.com/office/powerpoint/2010/main" val="32283757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A6FC4E-FAE2-D342-8CA7-2C8CAA891A92}" type="slidenum">
              <a:rPr lang="en-US" smtClean="0"/>
              <a:t>‹#›</a:t>
            </a:fld>
            <a:endParaRPr lang="en-US"/>
          </a:p>
        </p:txBody>
      </p:sp>
    </p:spTree>
    <p:extLst>
      <p:ext uri="{BB962C8B-B14F-4D97-AF65-F5344CB8AC3E}">
        <p14:creationId xmlns:p14="http://schemas.microsoft.com/office/powerpoint/2010/main" val="42405290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ight Triangle 13"/>
          <p:cNvSpPr/>
          <p:nvPr/>
        </p:nvSpPr>
        <p:spPr>
          <a:xfrm>
            <a:off x="965699" y="6425251"/>
            <a:ext cx="10702708"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Right Triangle 12"/>
          <p:cNvSpPr/>
          <p:nvPr/>
        </p:nvSpPr>
        <p:spPr>
          <a:xfrm rot="10800000">
            <a:off x="152398" y="405898"/>
            <a:ext cx="10702708"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p:nvPr>
        </p:nvSpPr>
        <p:spPr>
          <a:xfrm>
            <a:off x="461728" y="1735524"/>
            <a:ext cx="11338709" cy="2387600"/>
          </a:xfrm>
        </p:spPr>
        <p:txBody>
          <a:bodyPr anchor="b"/>
          <a:lstStyle>
            <a:lvl1pPr algn="r">
              <a:defRPr sz="4500" b="1">
                <a:solidFill>
                  <a:schemeClr val="accent2"/>
                </a:solidFill>
                <a:latin typeface="+mj-lt"/>
              </a:defRPr>
            </a:lvl1pPr>
          </a:lstStyle>
          <a:p>
            <a:r>
              <a:rPr lang="en-US"/>
              <a:t>Click to edit Master title style</a:t>
            </a:r>
          </a:p>
        </p:txBody>
      </p:sp>
      <p:sp>
        <p:nvSpPr>
          <p:cNvPr id="3" name="Subtitle 2"/>
          <p:cNvSpPr>
            <a:spLocks noGrp="1"/>
          </p:cNvSpPr>
          <p:nvPr>
            <p:ph type="subTitle" idx="1"/>
          </p:nvPr>
        </p:nvSpPr>
        <p:spPr>
          <a:xfrm>
            <a:off x="2656436" y="4375705"/>
            <a:ext cx="9144000" cy="1655763"/>
          </a:xfrm>
        </p:spPr>
        <p:txBody>
          <a:bodyPr>
            <a:normAutofit/>
          </a:bodyPr>
          <a:lstStyle>
            <a:lvl1pPr marL="0" indent="0" algn="r">
              <a:buNone/>
              <a:defRPr sz="2800">
                <a:solidFill>
                  <a:schemeClr val="accent2">
                    <a:lumMod val="60000"/>
                    <a:lumOff val="40000"/>
                  </a:schemeClr>
                </a:solidFill>
                <a:latin typeface="+mn-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pic>
        <p:nvPicPr>
          <p:cNvPr id="7" name="Picture 6" descr="PQA_PMS56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28" y="544411"/>
            <a:ext cx="1439501" cy="622115"/>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2726654413"/>
              </p:ext>
            </p:extLst>
          </p:nvPr>
        </p:nvGraphicFramePr>
        <p:xfrm>
          <a:off x="461729" y="1118117"/>
          <a:ext cx="5172455" cy="333375"/>
        </p:xfrm>
        <a:graphic>
          <a:graphicData uri="http://schemas.openxmlformats.org/drawingml/2006/table">
            <a:tbl>
              <a:tblPr/>
              <a:tblGrid>
                <a:gridCol w="5172455">
                  <a:extLst>
                    <a:ext uri="{9D8B030D-6E8A-4147-A177-3AD203B41FA5}">
                      <a16:colId xmlns:a16="http://schemas.microsoft.com/office/drawing/2014/main" val="1242700747"/>
                    </a:ext>
                  </a:extLst>
                </a:gridCol>
              </a:tblGrid>
              <a:tr h="333375">
                <a:tc>
                  <a:txBody>
                    <a:bodyPr/>
                    <a:lstStyle/>
                    <a:p>
                      <a:pPr algn="l"/>
                      <a:r>
                        <a:rPr lang="en-US" sz="1100" b="1" i="1" u="none" strike="noStrike">
                          <a:solidFill>
                            <a:schemeClr val="accent1"/>
                          </a:solidFill>
                          <a:effectLst/>
                          <a:latin typeface="Segoe UI Semilight" panose="020B0402040204020203" pitchFamily="34" charset="0"/>
                          <a:cs typeface="Segoe UI Semilight" panose="020B0402040204020203" pitchFamily="34" charset="0"/>
                        </a:rPr>
                        <a:t>Optimizing Health by Advancing the Quality of Medication Use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
        <p:nvSpPr>
          <p:cNvPr id="9" name="Right Triangle 8"/>
          <p:cNvSpPr/>
          <p:nvPr/>
        </p:nvSpPr>
        <p:spPr>
          <a:xfrm>
            <a:off x="-1" y="6342222"/>
            <a:ext cx="11144817" cy="515781"/>
          </a:xfrm>
          <a:prstGeom prst="r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Right Triangle 9"/>
          <p:cNvSpPr/>
          <p:nvPr/>
        </p:nvSpPr>
        <p:spPr>
          <a:xfrm rot="10800000">
            <a:off x="172018" y="2041"/>
            <a:ext cx="12019983" cy="515781"/>
          </a:xfrm>
          <a:prstGeom prst="rtTriangle">
            <a:avLst/>
          </a:prstGeom>
          <a:solidFill>
            <a:schemeClr val="accent1"/>
          </a:solidFill>
          <a:ln>
            <a:solidFill>
              <a:srgbClr val="2C4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ight Triangle 10"/>
          <p:cNvSpPr/>
          <p:nvPr/>
        </p:nvSpPr>
        <p:spPr>
          <a:xfrm>
            <a:off x="-1" y="271605"/>
            <a:ext cx="8030425" cy="9253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ight Triangle 11"/>
          <p:cNvSpPr/>
          <p:nvPr/>
        </p:nvSpPr>
        <p:spPr>
          <a:xfrm rot="10800000">
            <a:off x="4161576" y="6529222"/>
            <a:ext cx="8030425" cy="34291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 name="Right Triangle 14"/>
          <p:cNvSpPr/>
          <p:nvPr userDrawn="1"/>
        </p:nvSpPr>
        <p:spPr>
          <a:xfrm>
            <a:off x="965699" y="6425250"/>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ight Triangle 15"/>
          <p:cNvSpPr/>
          <p:nvPr userDrawn="1"/>
        </p:nvSpPr>
        <p:spPr>
          <a:xfrm rot="10800000">
            <a:off x="152397" y="405895"/>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PQA_PMS56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1727" y="544411"/>
            <a:ext cx="1439501" cy="622115"/>
          </a:xfrm>
          <a:prstGeom prst="rect">
            <a:avLst/>
          </a:prstGeom>
          <a:noFill/>
          <a:ln>
            <a:noFill/>
          </a:ln>
        </p:spPr>
      </p:pic>
      <p:sp>
        <p:nvSpPr>
          <p:cNvPr id="19" name="Right Triangle 18"/>
          <p:cNvSpPr/>
          <p:nvPr userDrawn="1"/>
        </p:nvSpPr>
        <p:spPr>
          <a:xfrm>
            <a:off x="-1" y="6342220"/>
            <a:ext cx="11144817" cy="515781"/>
          </a:xfrm>
          <a:prstGeom prst="r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ight Triangle 19"/>
          <p:cNvSpPr/>
          <p:nvPr userDrawn="1"/>
        </p:nvSpPr>
        <p:spPr>
          <a:xfrm rot="10800000">
            <a:off x="-1" y="2040"/>
            <a:ext cx="12191999" cy="515781"/>
          </a:xfrm>
          <a:prstGeom prst="r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ight Triangle 20"/>
          <p:cNvSpPr/>
          <p:nvPr userDrawn="1"/>
        </p:nvSpPr>
        <p:spPr>
          <a:xfrm>
            <a:off x="-1" y="271604"/>
            <a:ext cx="8030425" cy="92531"/>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ight Triangle 21"/>
          <p:cNvSpPr/>
          <p:nvPr userDrawn="1"/>
        </p:nvSpPr>
        <p:spPr>
          <a:xfrm rot="10800000">
            <a:off x="4161574" y="6529221"/>
            <a:ext cx="8030425" cy="342913"/>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411055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23495E"/>
                </a:solidFill>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20540" y="6258050"/>
            <a:ext cx="1458365" cy="365125"/>
          </a:xfrm>
        </p:spPr>
        <p:txBody>
          <a:bodyPr/>
          <a:lstStyle/>
          <a:p>
            <a:fld id="{AB6742D5-DCAE-4740-A469-5B46B5EE4727}" type="slidenum">
              <a:rPr lang="en-US" smtClean="0"/>
              <a:t>‹#›</a:t>
            </a:fld>
            <a:endParaRPr lang="en-US"/>
          </a:p>
        </p:txBody>
      </p:sp>
      <p:sp>
        <p:nvSpPr>
          <p:cNvPr id="7" name="Right Triangle 6"/>
          <p:cNvSpPr/>
          <p:nvPr/>
        </p:nvSpPr>
        <p:spPr>
          <a:xfrm>
            <a:off x="2" y="6590923"/>
            <a:ext cx="8030425" cy="29090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ight Triangle 7"/>
          <p:cNvSpPr/>
          <p:nvPr/>
        </p:nvSpPr>
        <p:spPr>
          <a:xfrm rot="10800000">
            <a:off x="72430" y="6812283"/>
            <a:ext cx="12119572"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Right Triangle 9"/>
          <p:cNvSpPr/>
          <p:nvPr/>
        </p:nvSpPr>
        <p:spPr>
          <a:xfrm>
            <a:off x="2" y="274326"/>
            <a:ext cx="10702708"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ight Triangle 10"/>
          <p:cNvSpPr/>
          <p:nvPr/>
        </p:nvSpPr>
        <p:spPr>
          <a:xfrm>
            <a:off x="9055" y="6702033"/>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2" name="Picture 11" descr="PQA_PMS56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6"/>
            <a:ext cx="836691" cy="402331"/>
          </a:xfrm>
          <a:prstGeom prst="rect">
            <a:avLst/>
          </a:prstGeom>
          <a:noFill/>
          <a:ln>
            <a:noFill/>
          </a:ln>
        </p:spPr>
      </p:pic>
      <p:graphicFrame>
        <p:nvGraphicFramePr>
          <p:cNvPr id="13" name="Table 12"/>
          <p:cNvGraphicFramePr>
            <a:graphicFrameLocks noGrp="1"/>
          </p:cNvGraphicFramePr>
          <p:nvPr>
            <p:extLst>
              <p:ext uri="{D42A27DB-BD31-4B8C-83A1-F6EECF244321}">
                <p14:modId xmlns:p14="http://schemas.microsoft.com/office/powerpoint/2010/main" val="3501467089"/>
              </p:ext>
            </p:extLst>
          </p:nvPr>
        </p:nvGraphicFramePr>
        <p:xfrm>
          <a:off x="10517111" y="6524222"/>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
        <p:nvSpPr>
          <p:cNvPr id="16" name="Footer Placeholder 4"/>
          <p:cNvSpPr>
            <a:spLocks noGrp="1"/>
          </p:cNvSpPr>
          <p:nvPr>
            <p:ph type="ftr" sz="quarter" idx="11"/>
          </p:nvPr>
        </p:nvSpPr>
        <p:spPr>
          <a:xfrm>
            <a:off x="838199" y="6256936"/>
            <a:ext cx="9582340" cy="365125"/>
          </a:xfrm>
        </p:spPr>
        <p:txBody>
          <a:bodyPr/>
          <a:lstStyle>
            <a:lvl1pPr algn="l">
              <a:defRPr sz="675"/>
            </a:lvl1pPr>
          </a:lstStyle>
          <a:p>
            <a:endParaRPr lang="en-US"/>
          </a:p>
        </p:txBody>
      </p:sp>
      <p:sp>
        <p:nvSpPr>
          <p:cNvPr id="14" name="Right Triangle 13"/>
          <p:cNvSpPr/>
          <p:nvPr userDrawn="1"/>
        </p:nvSpPr>
        <p:spPr>
          <a:xfrm>
            <a:off x="1" y="6590923"/>
            <a:ext cx="8030425" cy="290904"/>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ight Triangle 14"/>
          <p:cNvSpPr/>
          <p:nvPr userDrawn="1"/>
        </p:nvSpPr>
        <p:spPr>
          <a:xfrm rot="10800000">
            <a:off x="72429" y="6812282"/>
            <a:ext cx="12119572"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ight Triangle 16"/>
          <p:cNvSpPr/>
          <p:nvPr userDrawn="1"/>
        </p:nvSpPr>
        <p:spPr>
          <a:xfrm>
            <a:off x="1" y="274325"/>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userDrawn="1"/>
        </p:nvSpPr>
        <p:spPr>
          <a:xfrm>
            <a:off x="9054" y="6702030"/>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descr="PQA_PMS56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3"/>
            <a:ext cx="836691" cy="402331"/>
          </a:xfrm>
          <a:prstGeom prst="rect">
            <a:avLst/>
          </a:prstGeom>
          <a:noFill/>
          <a:ln>
            <a:noFill/>
          </a:ln>
        </p:spPr>
      </p:pic>
      <p:graphicFrame>
        <p:nvGraphicFramePr>
          <p:cNvPr id="20" name="Table 19"/>
          <p:cNvGraphicFramePr>
            <a:graphicFrameLocks noGrp="1"/>
          </p:cNvGraphicFramePr>
          <p:nvPr userDrawn="1">
            <p:extLst>
              <p:ext uri="{D42A27DB-BD31-4B8C-83A1-F6EECF244321}">
                <p14:modId xmlns:p14="http://schemas.microsoft.com/office/powerpoint/2010/main" val="1247337185"/>
              </p:ext>
            </p:extLst>
          </p:nvPr>
        </p:nvGraphicFramePr>
        <p:xfrm>
          <a:off x="10517111" y="6524221"/>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Tree>
    <p:extLst>
      <p:ext uri="{BB962C8B-B14F-4D97-AF65-F5344CB8AC3E}">
        <p14:creationId xmlns:p14="http://schemas.microsoft.com/office/powerpoint/2010/main" val="30881057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solidFill>
                  <a:schemeClr val="tx1"/>
                </a:solidFill>
                <a:latin typeface="+mj-lt"/>
              </a:defRPr>
            </a:lvl1pPr>
          </a:lstStyle>
          <a:p>
            <a:r>
              <a:rPr lang="en-US"/>
              <a:t>Click to edit Master title style</a:t>
            </a:r>
          </a:p>
        </p:txBody>
      </p:sp>
      <p:sp>
        <p:nvSpPr>
          <p:cNvPr id="3" name="Text Placeholder 2"/>
          <p:cNvSpPr>
            <a:spLocks noGrp="1"/>
          </p:cNvSpPr>
          <p:nvPr>
            <p:ph type="body" idx="1"/>
          </p:nvPr>
        </p:nvSpPr>
        <p:spPr>
          <a:xfrm>
            <a:off x="831851" y="4589468"/>
            <a:ext cx="10515600" cy="1500187"/>
          </a:xfrm>
        </p:spPr>
        <p:txBody>
          <a:bodyPr>
            <a:normAutofit/>
          </a:bodyPr>
          <a:lstStyle>
            <a:lvl1pPr marL="0" indent="0">
              <a:buNone/>
              <a:defRPr sz="28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7" name="Right Triangle 6"/>
          <p:cNvSpPr/>
          <p:nvPr/>
        </p:nvSpPr>
        <p:spPr>
          <a:xfrm rot="258515">
            <a:off x="2" y="466890"/>
            <a:ext cx="10702708" cy="45719"/>
          </a:xfrm>
          <a:prstGeom prst="rtTriangle">
            <a:avLst/>
          </a:prstGeom>
          <a:solidFill>
            <a:srgbClr val="E39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ight Triangle 7"/>
          <p:cNvSpPr/>
          <p:nvPr/>
        </p:nvSpPr>
        <p:spPr>
          <a:xfrm rot="10800000">
            <a:off x="1489294" y="154470"/>
            <a:ext cx="10702708" cy="457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Right Triangle 8"/>
          <p:cNvSpPr/>
          <p:nvPr/>
        </p:nvSpPr>
        <p:spPr>
          <a:xfrm rot="10617106">
            <a:off x="1495650" y="624713"/>
            <a:ext cx="10702708" cy="4571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Right Triangle 9"/>
          <p:cNvSpPr/>
          <p:nvPr userDrawn="1"/>
        </p:nvSpPr>
        <p:spPr>
          <a:xfrm rot="258515">
            <a:off x="1" y="466887"/>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p:cNvSpPr/>
          <p:nvPr userDrawn="1"/>
        </p:nvSpPr>
        <p:spPr>
          <a:xfrm rot="10800000">
            <a:off x="1489293" y="154467"/>
            <a:ext cx="10702708" cy="45719"/>
          </a:xfrm>
          <a:prstGeom prst="r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ight Triangle 11"/>
          <p:cNvSpPr/>
          <p:nvPr userDrawn="1"/>
        </p:nvSpPr>
        <p:spPr>
          <a:xfrm rot="10617106">
            <a:off x="1495649" y="624710"/>
            <a:ext cx="10702708" cy="45719"/>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7620223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62C27433-EDE7-A835-BC81-6EE422A6A44B}"/>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3851500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10420540" y="6258050"/>
            <a:ext cx="1458365" cy="365125"/>
          </a:xfrm>
        </p:spPr>
        <p:txBody>
          <a:bodyPr/>
          <a:lstStyle/>
          <a:p>
            <a:fld id="{AB6742D5-DCAE-4740-A469-5B46B5EE4727}" type="slidenum">
              <a:rPr lang="en-US" smtClean="0"/>
              <a:t>‹#›</a:t>
            </a:fld>
            <a:endParaRPr lang="en-US"/>
          </a:p>
        </p:txBody>
      </p:sp>
      <p:sp>
        <p:nvSpPr>
          <p:cNvPr id="14" name="Footer Placeholder 4"/>
          <p:cNvSpPr>
            <a:spLocks noGrp="1"/>
          </p:cNvSpPr>
          <p:nvPr>
            <p:ph type="ftr" sz="quarter" idx="11"/>
          </p:nvPr>
        </p:nvSpPr>
        <p:spPr>
          <a:xfrm>
            <a:off x="838199" y="6256936"/>
            <a:ext cx="9582340" cy="365125"/>
          </a:xfrm>
        </p:spPr>
        <p:txBody>
          <a:bodyPr/>
          <a:lstStyle>
            <a:lvl1pPr algn="l">
              <a:defRPr sz="675"/>
            </a:lvl1pPr>
          </a:lstStyle>
          <a:p>
            <a:endParaRPr lang="en-US"/>
          </a:p>
        </p:txBody>
      </p:sp>
      <p:pic>
        <p:nvPicPr>
          <p:cNvPr id="16" name="Picture 15" descr="PQA_PMS56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6"/>
            <a:ext cx="836691" cy="402331"/>
          </a:xfrm>
          <a:prstGeom prst="rect">
            <a:avLst/>
          </a:prstGeom>
          <a:noFill/>
          <a:ln>
            <a:noFill/>
          </a:ln>
        </p:spPr>
      </p:pic>
      <p:graphicFrame>
        <p:nvGraphicFramePr>
          <p:cNvPr id="17" name="Table 16"/>
          <p:cNvGraphicFramePr>
            <a:graphicFrameLocks noGrp="1"/>
          </p:cNvGraphicFramePr>
          <p:nvPr>
            <p:extLst>
              <p:ext uri="{D42A27DB-BD31-4B8C-83A1-F6EECF244321}">
                <p14:modId xmlns:p14="http://schemas.microsoft.com/office/powerpoint/2010/main" val="4276719402"/>
              </p:ext>
            </p:extLst>
          </p:nvPr>
        </p:nvGraphicFramePr>
        <p:xfrm>
          <a:off x="10517111" y="6524222"/>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
        <p:nvSpPr>
          <p:cNvPr id="18" name="Right Triangle 17"/>
          <p:cNvSpPr/>
          <p:nvPr/>
        </p:nvSpPr>
        <p:spPr>
          <a:xfrm>
            <a:off x="2" y="6590923"/>
            <a:ext cx="8030425" cy="29090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Right Triangle 18"/>
          <p:cNvSpPr/>
          <p:nvPr/>
        </p:nvSpPr>
        <p:spPr>
          <a:xfrm rot="10800000">
            <a:off x="72430" y="6812283"/>
            <a:ext cx="12119572"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0" name="Right Triangle 19"/>
          <p:cNvSpPr/>
          <p:nvPr/>
        </p:nvSpPr>
        <p:spPr>
          <a:xfrm>
            <a:off x="2" y="274326"/>
            <a:ext cx="10702708"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Right Triangle 20"/>
          <p:cNvSpPr/>
          <p:nvPr/>
        </p:nvSpPr>
        <p:spPr>
          <a:xfrm>
            <a:off x="9055" y="6702033"/>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Right Triangle 12"/>
          <p:cNvSpPr/>
          <p:nvPr userDrawn="1"/>
        </p:nvSpPr>
        <p:spPr>
          <a:xfrm>
            <a:off x="1" y="6590923"/>
            <a:ext cx="8030425" cy="290904"/>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ight Triangle 14"/>
          <p:cNvSpPr/>
          <p:nvPr userDrawn="1"/>
        </p:nvSpPr>
        <p:spPr>
          <a:xfrm rot="10800000">
            <a:off x="72429" y="6812282"/>
            <a:ext cx="12119572"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ight Triangle 21"/>
          <p:cNvSpPr/>
          <p:nvPr userDrawn="1"/>
        </p:nvSpPr>
        <p:spPr>
          <a:xfrm>
            <a:off x="1" y="274325"/>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ight Triangle 22"/>
          <p:cNvSpPr/>
          <p:nvPr userDrawn="1"/>
        </p:nvSpPr>
        <p:spPr>
          <a:xfrm>
            <a:off x="9054" y="6702030"/>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descr="PQA_PMS56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3"/>
            <a:ext cx="836691" cy="402331"/>
          </a:xfrm>
          <a:prstGeom prst="rect">
            <a:avLst/>
          </a:prstGeom>
          <a:noFill/>
          <a:ln>
            <a:noFill/>
          </a:ln>
        </p:spPr>
      </p:pic>
      <p:graphicFrame>
        <p:nvGraphicFramePr>
          <p:cNvPr id="25" name="Table 24"/>
          <p:cNvGraphicFramePr>
            <a:graphicFrameLocks noGrp="1"/>
          </p:cNvGraphicFramePr>
          <p:nvPr userDrawn="1">
            <p:extLst>
              <p:ext uri="{D42A27DB-BD31-4B8C-83A1-F6EECF244321}">
                <p14:modId xmlns:p14="http://schemas.microsoft.com/office/powerpoint/2010/main" val="1990649287"/>
              </p:ext>
            </p:extLst>
          </p:nvPr>
        </p:nvGraphicFramePr>
        <p:xfrm>
          <a:off x="10517111" y="6524221"/>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Tree>
    <p:extLst>
      <p:ext uri="{BB962C8B-B14F-4D97-AF65-F5344CB8AC3E}">
        <p14:creationId xmlns:p14="http://schemas.microsoft.com/office/powerpoint/2010/main" val="6209832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b="1">
                <a:solidFill>
                  <a:schemeClr val="accent2"/>
                </a:solidFill>
                <a:latin typeface="+mn-lt"/>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ctr">
            <a:normAutofit/>
          </a:bodyPr>
          <a:lstStyle>
            <a:lvl1pPr marL="0" indent="0">
              <a:buNone/>
              <a:defRPr sz="32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normAutofit/>
          </a:bodyPr>
          <a:lstStyle>
            <a:lvl1pPr>
              <a:defRPr sz="2800"/>
            </a:lvl1pPr>
            <a:lvl2pPr>
              <a:defRPr sz="24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ctr">
            <a:normAutofit/>
          </a:bodyPr>
          <a:lstStyle>
            <a:lvl1pPr marL="0" indent="0">
              <a:buNone/>
              <a:defRPr sz="32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normAutofit/>
          </a:bodyPr>
          <a:lstStyle>
            <a:lvl1pPr>
              <a:defRPr sz="2800"/>
            </a:lvl1pPr>
            <a:lvl2pPr>
              <a:defRPr sz="24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10420540" y="6258050"/>
            <a:ext cx="1458365" cy="365125"/>
          </a:xfrm>
        </p:spPr>
        <p:txBody>
          <a:bodyPr/>
          <a:lstStyle/>
          <a:p>
            <a:fld id="{AB6742D5-DCAE-4740-A469-5B46B5EE4727}" type="slidenum">
              <a:rPr lang="en-US" smtClean="0"/>
              <a:t>‹#›</a:t>
            </a:fld>
            <a:endParaRPr lang="en-US"/>
          </a:p>
        </p:txBody>
      </p:sp>
      <p:pic>
        <p:nvPicPr>
          <p:cNvPr id="14" name="Picture 13" descr="PQA_PMS56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6"/>
            <a:ext cx="836691" cy="402331"/>
          </a:xfrm>
          <a:prstGeom prst="rect">
            <a:avLst/>
          </a:prstGeom>
          <a:noFill/>
          <a:ln>
            <a:noFill/>
          </a:ln>
        </p:spPr>
      </p:pic>
      <p:graphicFrame>
        <p:nvGraphicFramePr>
          <p:cNvPr id="15" name="Table 14"/>
          <p:cNvGraphicFramePr>
            <a:graphicFrameLocks noGrp="1"/>
          </p:cNvGraphicFramePr>
          <p:nvPr>
            <p:extLst>
              <p:ext uri="{D42A27DB-BD31-4B8C-83A1-F6EECF244321}">
                <p14:modId xmlns:p14="http://schemas.microsoft.com/office/powerpoint/2010/main" val="412912381"/>
              </p:ext>
            </p:extLst>
          </p:nvPr>
        </p:nvGraphicFramePr>
        <p:xfrm>
          <a:off x="10517111" y="6524222"/>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
        <p:nvSpPr>
          <p:cNvPr id="16" name="Footer Placeholder 4"/>
          <p:cNvSpPr>
            <a:spLocks noGrp="1"/>
          </p:cNvSpPr>
          <p:nvPr>
            <p:ph type="ftr" sz="quarter" idx="11"/>
          </p:nvPr>
        </p:nvSpPr>
        <p:spPr>
          <a:xfrm>
            <a:off x="838199" y="6256936"/>
            <a:ext cx="9582340" cy="365125"/>
          </a:xfrm>
        </p:spPr>
        <p:txBody>
          <a:bodyPr/>
          <a:lstStyle>
            <a:lvl1pPr algn="l">
              <a:defRPr sz="675"/>
            </a:lvl1pPr>
          </a:lstStyle>
          <a:p>
            <a:endParaRPr lang="en-US"/>
          </a:p>
        </p:txBody>
      </p:sp>
      <p:sp>
        <p:nvSpPr>
          <p:cNvPr id="18" name="Right Triangle 17"/>
          <p:cNvSpPr/>
          <p:nvPr/>
        </p:nvSpPr>
        <p:spPr>
          <a:xfrm>
            <a:off x="2" y="6590923"/>
            <a:ext cx="8030425" cy="29090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Right Triangle 18"/>
          <p:cNvSpPr/>
          <p:nvPr/>
        </p:nvSpPr>
        <p:spPr>
          <a:xfrm rot="10800000">
            <a:off x="72430" y="6812283"/>
            <a:ext cx="12119572"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0" name="Right Triangle 19"/>
          <p:cNvSpPr/>
          <p:nvPr/>
        </p:nvSpPr>
        <p:spPr>
          <a:xfrm>
            <a:off x="2" y="274326"/>
            <a:ext cx="10702708"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Right Triangle 20"/>
          <p:cNvSpPr/>
          <p:nvPr/>
        </p:nvSpPr>
        <p:spPr>
          <a:xfrm>
            <a:off x="9055" y="6702033"/>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Right Triangle 16"/>
          <p:cNvSpPr/>
          <p:nvPr userDrawn="1"/>
        </p:nvSpPr>
        <p:spPr>
          <a:xfrm>
            <a:off x="1" y="6590923"/>
            <a:ext cx="8030425" cy="290904"/>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ight Triangle 21"/>
          <p:cNvSpPr/>
          <p:nvPr userDrawn="1"/>
        </p:nvSpPr>
        <p:spPr>
          <a:xfrm rot="10800000">
            <a:off x="72429" y="6812282"/>
            <a:ext cx="12119572"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ight Triangle 22"/>
          <p:cNvSpPr/>
          <p:nvPr userDrawn="1"/>
        </p:nvSpPr>
        <p:spPr>
          <a:xfrm>
            <a:off x="1" y="274325"/>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ight Triangle 23"/>
          <p:cNvSpPr/>
          <p:nvPr userDrawn="1"/>
        </p:nvSpPr>
        <p:spPr>
          <a:xfrm>
            <a:off x="9054" y="6702030"/>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descr="PQA_PMS56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3"/>
            <a:ext cx="836691" cy="402331"/>
          </a:xfrm>
          <a:prstGeom prst="rect">
            <a:avLst/>
          </a:prstGeom>
          <a:noFill/>
          <a:ln>
            <a:noFill/>
          </a:ln>
        </p:spPr>
      </p:pic>
      <p:graphicFrame>
        <p:nvGraphicFramePr>
          <p:cNvPr id="26" name="Table 25"/>
          <p:cNvGraphicFramePr>
            <a:graphicFrameLocks noGrp="1"/>
          </p:cNvGraphicFramePr>
          <p:nvPr userDrawn="1">
            <p:extLst>
              <p:ext uri="{D42A27DB-BD31-4B8C-83A1-F6EECF244321}">
                <p14:modId xmlns:p14="http://schemas.microsoft.com/office/powerpoint/2010/main" val="1391790692"/>
              </p:ext>
            </p:extLst>
          </p:nvPr>
        </p:nvGraphicFramePr>
        <p:xfrm>
          <a:off x="10517111" y="6524221"/>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Tree>
    <p:extLst>
      <p:ext uri="{BB962C8B-B14F-4D97-AF65-F5344CB8AC3E}">
        <p14:creationId xmlns:p14="http://schemas.microsoft.com/office/powerpoint/2010/main" val="721781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latin typeface="+mn-lt"/>
              </a:defRPr>
            </a:lvl1pPr>
          </a:lstStyle>
          <a:p>
            <a:r>
              <a:rPr lang="en-US"/>
              <a:t>Click to edit Master title style</a:t>
            </a:r>
          </a:p>
        </p:txBody>
      </p:sp>
      <p:sp>
        <p:nvSpPr>
          <p:cNvPr id="6" name="Slide Number Placeholder 5"/>
          <p:cNvSpPr>
            <a:spLocks noGrp="1"/>
          </p:cNvSpPr>
          <p:nvPr>
            <p:ph type="sldNum" sz="quarter" idx="12"/>
          </p:nvPr>
        </p:nvSpPr>
        <p:spPr>
          <a:xfrm>
            <a:off x="10420540" y="6258050"/>
            <a:ext cx="1458365" cy="365125"/>
          </a:xfrm>
        </p:spPr>
        <p:txBody>
          <a:bodyPr/>
          <a:lstStyle/>
          <a:p>
            <a:fld id="{AB6742D5-DCAE-4740-A469-5B46B5EE4727}" type="slidenum">
              <a:rPr lang="en-US" smtClean="0"/>
              <a:t>‹#›</a:t>
            </a:fld>
            <a:endParaRPr lang="en-US"/>
          </a:p>
        </p:txBody>
      </p:sp>
      <p:pic>
        <p:nvPicPr>
          <p:cNvPr id="10" name="Picture 9" descr="PQA_PMS56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6"/>
            <a:ext cx="836691" cy="402331"/>
          </a:xfrm>
          <a:prstGeom prst="rect">
            <a:avLst/>
          </a:prstGeom>
          <a:noFill/>
          <a:ln>
            <a:noFill/>
          </a:ln>
        </p:spPr>
      </p:pic>
      <p:graphicFrame>
        <p:nvGraphicFramePr>
          <p:cNvPr id="11" name="Table 10"/>
          <p:cNvGraphicFramePr>
            <a:graphicFrameLocks noGrp="1"/>
          </p:cNvGraphicFramePr>
          <p:nvPr>
            <p:extLst>
              <p:ext uri="{D42A27DB-BD31-4B8C-83A1-F6EECF244321}">
                <p14:modId xmlns:p14="http://schemas.microsoft.com/office/powerpoint/2010/main" val="358391843"/>
              </p:ext>
            </p:extLst>
          </p:nvPr>
        </p:nvGraphicFramePr>
        <p:xfrm>
          <a:off x="10517111" y="6524222"/>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
        <p:nvSpPr>
          <p:cNvPr id="12" name="Footer Placeholder 4"/>
          <p:cNvSpPr>
            <a:spLocks noGrp="1"/>
          </p:cNvSpPr>
          <p:nvPr>
            <p:ph type="ftr" sz="quarter" idx="11"/>
          </p:nvPr>
        </p:nvSpPr>
        <p:spPr>
          <a:xfrm>
            <a:off x="838199" y="6256936"/>
            <a:ext cx="9582340" cy="365125"/>
          </a:xfrm>
        </p:spPr>
        <p:txBody>
          <a:bodyPr/>
          <a:lstStyle>
            <a:lvl1pPr algn="l">
              <a:defRPr sz="675"/>
            </a:lvl1pPr>
          </a:lstStyle>
          <a:p>
            <a:endParaRPr lang="en-US"/>
          </a:p>
        </p:txBody>
      </p:sp>
      <p:sp>
        <p:nvSpPr>
          <p:cNvPr id="14" name="Right Triangle 13"/>
          <p:cNvSpPr/>
          <p:nvPr/>
        </p:nvSpPr>
        <p:spPr>
          <a:xfrm>
            <a:off x="2" y="6590923"/>
            <a:ext cx="8030425" cy="29090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 name="Right Triangle 14"/>
          <p:cNvSpPr/>
          <p:nvPr/>
        </p:nvSpPr>
        <p:spPr>
          <a:xfrm rot="10800000">
            <a:off x="72430" y="6812283"/>
            <a:ext cx="12119572"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ight Triangle 15"/>
          <p:cNvSpPr/>
          <p:nvPr/>
        </p:nvSpPr>
        <p:spPr>
          <a:xfrm>
            <a:off x="2" y="274326"/>
            <a:ext cx="10702708"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Right Triangle 16"/>
          <p:cNvSpPr/>
          <p:nvPr/>
        </p:nvSpPr>
        <p:spPr>
          <a:xfrm>
            <a:off x="9055" y="6702033"/>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Right Triangle 12"/>
          <p:cNvSpPr/>
          <p:nvPr userDrawn="1"/>
        </p:nvSpPr>
        <p:spPr>
          <a:xfrm>
            <a:off x="1" y="6590923"/>
            <a:ext cx="8030425" cy="290904"/>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userDrawn="1"/>
        </p:nvSpPr>
        <p:spPr>
          <a:xfrm rot="10800000">
            <a:off x="72429" y="6812282"/>
            <a:ext cx="12119572"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userDrawn="1"/>
        </p:nvSpPr>
        <p:spPr>
          <a:xfrm>
            <a:off x="1" y="274325"/>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ight Triangle 19"/>
          <p:cNvSpPr/>
          <p:nvPr userDrawn="1"/>
        </p:nvSpPr>
        <p:spPr>
          <a:xfrm>
            <a:off x="9054" y="6702030"/>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descr="PQA_PMS56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3"/>
            <a:ext cx="836691" cy="402331"/>
          </a:xfrm>
          <a:prstGeom prst="rect">
            <a:avLst/>
          </a:prstGeom>
          <a:noFill/>
          <a:ln>
            <a:noFill/>
          </a:ln>
        </p:spPr>
      </p:pic>
      <p:graphicFrame>
        <p:nvGraphicFramePr>
          <p:cNvPr id="22" name="Table 21"/>
          <p:cNvGraphicFramePr>
            <a:graphicFrameLocks noGrp="1"/>
          </p:cNvGraphicFramePr>
          <p:nvPr userDrawn="1">
            <p:extLst>
              <p:ext uri="{D42A27DB-BD31-4B8C-83A1-F6EECF244321}">
                <p14:modId xmlns:p14="http://schemas.microsoft.com/office/powerpoint/2010/main" val="3717098055"/>
              </p:ext>
            </p:extLst>
          </p:nvPr>
        </p:nvGraphicFramePr>
        <p:xfrm>
          <a:off x="10517111" y="6524221"/>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Tree>
    <p:extLst>
      <p:ext uri="{BB962C8B-B14F-4D97-AF65-F5344CB8AC3E}">
        <p14:creationId xmlns:p14="http://schemas.microsoft.com/office/powerpoint/2010/main" val="22898398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b="1">
                <a:solidFill>
                  <a:schemeClr val="accent2"/>
                </a:solidFill>
                <a:latin typeface="+mn-lt"/>
              </a:defRPr>
            </a:lvl1pPr>
          </a:lstStyle>
          <a:p>
            <a:r>
              <a:rPr lang="en-US"/>
              <a:t>Click to edit Master title style</a:t>
            </a:r>
          </a:p>
        </p:txBody>
      </p:sp>
      <p:sp>
        <p:nvSpPr>
          <p:cNvPr id="3" name="Content Placeholder 2"/>
          <p:cNvSpPr>
            <a:spLocks noGrp="1"/>
          </p:cNvSpPr>
          <p:nvPr>
            <p:ph idx="1"/>
          </p:nvPr>
        </p:nvSpPr>
        <p:spPr>
          <a:xfrm>
            <a:off x="5183188" y="987430"/>
            <a:ext cx="6172200" cy="4873625"/>
          </a:xfrm>
        </p:spPr>
        <p:txBody>
          <a:bodyPr>
            <a:normAutofit/>
          </a:bodyPr>
          <a:lstStyle>
            <a:lvl1pPr>
              <a:defRPr sz="2800"/>
            </a:lvl1pPr>
            <a:lvl2pPr>
              <a:defRPr sz="2400"/>
            </a:lvl2pPr>
            <a:lvl3pPr>
              <a:defRPr sz="2000"/>
            </a:lvl3pPr>
            <a:lvl4pPr>
              <a:defRPr sz="1600"/>
            </a:lvl4pPr>
            <a:lvl5pPr>
              <a:defRPr sz="16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18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8" name="Slide Number Placeholder 5"/>
          <p:cNvSpPr>
            <a:spLocks noGrp="1"/>
          </p:cNvSpPr>
          <p:nvPr>
            <p:ph type="sldNum" sz="quarter" idx="12"/>
          </p:nvPr>
        </p:nvSpPr>
        <p:spPr>
          <a:xfrm>
            <a:off x="10420540" y="6258050"/>
            <a:ext cx="1458365" cy="365125"/>
          </a:xfrm>
        </p:spPr>
        <p:txBody>
          <a:bodyPr/>
          <a:lstStyle/>
          <a:p>
            <a:fld id="{AB6742D5-DCAE-4740-A469-5B46B5EE4727}" type="slidenum">
              <a:rPr lang="en-US" smtClean="0"/>
              <a:t>‹#›</a:t>
            </a:fld>
            <a:endParaRPr lang="en-US"/>
          </a:p>
        </p:txBody>
      </p:sp>
      <p:pic>
        <p:nvPicPr>
          <p:cNvPr id="12" name="Picture 11" descr="PQA_PMS56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6"/>
            <a:ext cx="836691" cy="402331"/>
          </a:xfrm>
          <a:prstGeom prst="rect">
            <a:avLst/>
          </a:prstGeom>
          <a:noFill/>
          <a:ln>
            <a:noFill/>
          </a:ln>
        </p:spPr>
      </p:pic>
      <p:graphicFrame>
        <p:nvGraphicFramePr>
          <p:cNvPr id="13" name="Table 12"/>
          <p:cNvGraphicFramePr>
            <a:graphicFrameLocks noGrp="1"/>
          </p:cNvGraphicFramePr>
          <p:nvPr>
            <p:extLst>
              <p:ext uri="{D42A27DB-BD31-4B8C-83A1-F6EECF244321}">
                <p14:modId xmlns:p14="http://schemas.microsoft.com/office/powerpoint/2010/main" val="326921510"/>
              </p:ext>
            </p:extLst>
          </p:nvPr>
        </p:nvGraphicFramePr>
        <p:xfrm>
          <a:off x="10517111" y="6524222"/>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
        <p:nvSpPr>
          <p:cNvPr id="14" name="Footer Placeholder 4"/>
          <p:cNvSpPr>
            <a:spLocks noGrp="1"/>
          </p:cNvSpPr>
          <p:nvPr>
            <p:ph type="ftr" sz="quarter" idx="11"/>
          </p:nvPr>
        </p:nvSpPr>
        <p:spPr>
          <a:xfrm>
            <a:off x="838199" y="6256936"/>
            <a:ext cx="9582340" cy="365125"/>
          </a:xfrm>
        </p:spPr>
        <p:txBody>
          <a:bodyPr/>
          <a:lstStyle>
            <a:lvl1pPr algn="l">
              <a:defRPr sz="675"/>
            </a:lvl1pPr>
          </a:lstStyle>
          <a:p>
            <a:endParaRPr lang="en-US"/>
          </a:p>
        </p:txBody>
      </p:sp>
      <p:sp>
        <p:nvSpPr>
          <p:cNvPr id="16" name="Right Triangle 15"/>
          <p:cNvSpPr/>
          <p:nvPr/>
        </p:nvSpPr>
        <p:spPr>
          <a:xfrm>
            <a:off x="2" y="6590923"/>
            <a:ext cx="8030425" cy="29090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Right Triangle 16"/>
          <p:cNvSpPr/>
          <p:nvPr/>
        </p:nvSpPr>
        <p:spPr>
          <a:xfrm rot="10800000">
            <a:off x="72430" y="6812283"/>
            <a:ext cx="12119572"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 name="Right Triangle 17"/>
          <p:cNvSpPr/>
          <p:nvPr/>
        </p:nvSpPr>
        <p:spPr>
          <a:xfrm>
            <a:off x="2" y="274326"/>
            <a:ext cx="10702708"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Right Triangle 18"/>
          <p:cNvSpPr/>
          <p:nvPr/>
        </p:nvSpPr>
        <p:spPr>
          <a:xfrm>
            <a:off x="9055" y="6702033"/>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5" name="Right Triangle 14"/>
          <p:cNvSpPr/>
          <p:nvPr userDrawn="1"/>
        </p:nvSpPr>
        <p:spPr>
          <a:xfrm>
            <a:off x="1" y="274325"/>
            <a:ext cx="10702708" cy="45719"/>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ight Triangle 19"/>
          <p:cNvSpPr/>
          <p:nvPr userDrawn="1"/>
        </p:nvSpPr>
        <p:spPr>
          <a:xfrm>
            <a:off x="1" y="6590923"/>
            <a:ext cx="8030425" cy="290904"/>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ight Triangle 20"/>
          <p:cNvSpPr/>
          <p:nvPr userDrawn="1"/>
        </p:nvSpPr>
        <p:spPr>
          <a:xfrm rot="10800000">
            <a:off x="72429" y="6812282"/>
            <a:ext cx="12119572"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ight Triangle 21"/>
          <p:cNvSpPr/>
          <p:nvPr userDrawn="1"/>
        </p:nvSpPr>
        <p:spPr>
          <a:xfrm>
            <a:off x="1" y="274325"/>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ight Triangle 22"/>
          <p:cNvSpPr/>
          <p:nvPr userDrawn="1"/>
        </p:nvSpPr>
        <p:spPr>
          <a:xfrm>
            <a:off x="9054" y="6702030"/>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descr="PQA_PMS56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3"/>
            <a:ext cx="836691" cy="402331"/>
          </a:xfrm>
          <a:prstGeom prst="rect">
            <a:avLst/>
          </a:prstGeom>
          <a:noFill/>
          <a:ln>
            <a:noFill/>
          </a:ln>
        </p:spPr>
      </p:pic>
      <p:graphicFrame>
        <p:nvGraphicFramePr>
          <p:cNvPr id="25" name="Table 24"/>
          <p:cNvGraphicFramePr>
            <a:graphicFrameLocks noGrp="1"/>
          </p:cNvGraphicFramePr>
          <p:nvPr userDrawn="1">
            <p:extLst>
              <p:ext uri="{D42A27DB-BD31-4B8C-83A1-F6EECF244321}">
                <p14:modId xmlns:p14="http://schemas.microsoft.com/office/powerpoint/2010/main" val="3846459767"/>
              </p:ext>
            </p:extLst>
          </p:nvPr>
        </p:nvGraphicFramePr>
        <p:xfrm>
          <a:off x="10517111" y="6524221"/>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Tree>
    <p:extLst>
      <p:ext uri="{BB962C8B-B14F-4D97-AF65-F5344CB8AC3E}">
        <p14:creationId xmlns:p14="http://schemas.microsoft.com/office/powerpoint/2010/main" val="21655104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b="1">
                <a:solidFill>
                  <a:schemeClr val="accent2"/>
                </a:solidFill>
                <a:latin typeface="+mn-lt"/>
              </a:defRPr>
            </a:lvl1pPr>
          </a:lstStyle>
          <a:p>
            <a:r>
              <a:rPr lang="en-US"/>
              <a:t>Click to edit Master title style</a:t>
            </a:r>
          </a:p>
        </p:txBody>
      </p:sp>
      <p:sp>
        <p:nvSpPr>
          <p:cNvPr id="3" name="Picture Placeholder 2"/>
          <p:cNvSpPr>
            <a:spLocks noGrp="1" noChangeAspect="1"/>
          </p:cNvSpPr>
          <p:nvPr>
            <p:ph type="pic" idx="1"/>
          </p:nvPr>
        </p:nvSpPr>
        <p:spPr>
          <a:xfrm>
            <a:off x="5183188" y="987430"/>
            <a:ext cx="6172200" cy="4873625"/>
          </a:xfrm>
        </p:spPr>
        <p:txBody>
          <a:bodyPr anchor="t">
            <a:normAutofit/>
          </a:bodyPr>
          <a:lstStyle>
            <a:lvl1pPr marL="0" indent="0">
              <a:buNone/>
              <a:defRPr sz="28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18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9" name="Slide Number Placeholder 5"/>
          <p:cNvSpPr>
            <a:spLocks noGrp="1"/>
          </p:cNvSpPr>
          <p:nvPr>
            <p:ph type="sldNum" sz="quarter" idx="12"/>
          </p:nvPr>
        </p:nvSpPr>
        <p:spPr>
          <a:xfrm>
            <a:off x="10420540" y="6258050"/>
            <a:ext cx="1458365" cy="365125"/>
          </a:xfrm>
        </p:spPr>
        <p:txBody>
          <a:bodyPr/>
          <a:lstStyle/>
          <a:p>
            <a:fld id="{AB6742D5-DCAE-4740-A469-5B46B5EE4727}" type="slidenum">
              <a:rPr lang="en-US" smtClean="0"/>
              <a:t>‹#›</a:t>
            </a:fld>
            <a:endParaRPr lang="en-US"/>
          </a:p>
        </p:txBody>
      </p:sp>
      <p:pic>
        <p:nvPicPr>
          <p:cNvPr id="13" name="Picture 12" descr="PQA_PMS56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6"/>
            <a:ext cx="836691" cy="402331"/>
          </a:xfrm>
          <a:prstGeom prst="rect">
            <a:avLst/>
          </a:prstGeom>
          <a:noFill/>
          <a:ln>
            <a:noFill/>
          </a:ln>
        </p:spPr>
      </p:pic>
      <p:graphicFrame>
        <p:nvGraphicFramePr>
          <p:cNvPr id="14" name="Table 13"/>
          <p:cNvGraphicFramePr>
            <a:graphicFrameLocks noGrp="1"/>
          </p:cNvGraphicFramePr>
          <p:nvPr>
            <p:extLst>
              <p:ext uri="{D42A27DB-BD31-4B8C-83A1-F6EECF244321}">
                <p14:modId xmlns:p14="http://schemas.microsoft.com/office/powerpoint/2010/main" val="414593365"/>
              </p:ext>
            </p:extLst>
          </p:nvPr>
        </p:nvGraphicFramePr>
        <p:xfrm>
          <a:off x="10517111" y="6524222"/>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
        <p:nvSpPr>
          <p:cNvPr id="15" name="Footer Placeholder 4"/>
          <p:cNvSpPr>
            <a:spLocks noGrp="1"/>
          </p:cNvSpPr>
          <p:nvPr>
            <p:ph type="ftr" sz="quarter" idx="11"/>
          </p:nvPr>
        </p:nvSpPr>
        <p:spPr>
          <a:xfrm>
            <a:off x="838199" y="6256936"/>
            <a:ext cx="9582340" cy="365125"/>
          </a:xfrm>
        </p:spPr>
        <p:txBody>
          <a:bodyPr/>
          <a:lstStyle>
            <a:lvl1pPr algn="l">
              <a:defRPr sz="675"/>
            </a:lvl1pPr>
          </a:lstStyle>
          <a:p>
            <a:endParaRPr lang="en-US"/>
          </a:p>
        </p:txBody>
      </p:sp>
      <p:sp>
        <p:nvSpPr>
          <p:cNvPr id="16" name="Right Triangle 15"/>
          <p:cNvSpPr/>
          <p:nvPr/>
        </p:nvSpPr>
        <p:spPr>
          <a:xfrm>
            <a:off x="2" y="6590923"/>
            <a:ext cx="8030425" cy="29090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Right Triangle 16"/>
          <p:cNvSpPr/>
          <p:nvPr/>
        </p:nvSpPr>
        <p:spPr>
          <a:xfrm rot="10800000">
            <a:off x="72430" y="6812283"/>
            <a:ext cx="12119572"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 name="Right Triangle 17"/>
          <p:cNvSpPr/>
          <p:nvPr/>
        </p:nvSpPr>
        <p:spPr>
          <a:xfrm>
            <a:off x="2" y="274326"/>
            <a:ext cx="10702708"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Right Triangle 18"/>
          <p:cNvSpPr/>
          <p:nvPr/>
        </p:nvSpPr>
        <p:spPr>
          <a:xfrm>
            <a:off x="9055" y="6702033"/>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0" name="Right Triangle 19"/>
          <p:cNvSpPr/>
          <p:nvPr userDrawn="1"/>
        </p:nvSpPr>
        <p:spPr>
          <a:xfrm>
            <a:off x="1" y="6590923"/>
            <a:ext cx="8030425" cy="290904"/>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ight Triangle 20"/>
          <p:cNvSpPr/>
          <p:nvPr userDrawn="1"/>
        </p:nvSpPr>
        <p:spPr>
          <a:xfrm rot="10800000">
            <a:off x="72429" y="6812282"/>
            <a:ext cx="12119572"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ight Triangle 21"/>
          <p:cNvSpPr/>
          <p:nvPr userDrawn="1"/>
        </p:nvSpPr>
        <p:spPr>
          <a:xfrm>
            <a:off x="1" y="274325"/>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ight Triangle 22"/>
          <p:cNvSpPr/>
          <p:nvPr userDrawn="1"/>
        </p:nvSpPr>
        <p:spPr>
          <a:xfrm>
            <a:off x="9054" y="6702030"/>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descr="PQA_PMS56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3"/>
            <a:ext cx="836691" cy="402331"/>
          </a:xfrm>
          <a:prstGeom prst="rect">
            <a:avLst/>
          </a:prstGeom>
          <a:noFill/>
          <a:ln>
            <a:noFill/>
          </a:ln>
        </p:spPr>
      </p:pic>
      <p:graphicFrame>
        <p:nvGraphicFramePr>
          <p:cNvPr id="25" name="Table 24"/>
          <p:cNvGraphicFramePr>
            <a:graphicFrameLocks noGrp="1"/>
          </p:cNvGraphicFramePr>
          <p:nvPr userDrawn="1">
            <p:extLst>
              <p:ext uri="{D42A27DB-BD31-4B8C-83A1-F6EECF244321}">
                <p14:modId xmlns:p14="http://schemas.microsoft.com/office/powerpoint/2010/main" val="239939423"/>
              </p:ext>
            </p:extLst>
          </p:nvPr>
        </p:nvGraphicFramePr>
        <p:xfrm>
          <a:off x="10517111" y="6524221"/>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Tree>
    <p:extLst>
      <p:ext uri="{BB962C8B-B14F-4D97-AF65-F5344CB8AC3E}">
        <p14:creationId xmlns:p14="http://schemas.microsoft.com/office/powerpoint/2010/main" val="18112981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24CDC09-98F0-447F-A569-9A47D4232297}"/>
              </a:ext>
            </a:extLst>
          </p:cNvPr>
          <p:cNvSpPr>
            <a:spLocks noGrp="1"/>
          </p:cNvSpPr>
          <p:nvPr>
            <p:ph type="title"/>
          </p:nvPr>
        </p:nvSpPr>
        <p:spPr>
          <a:xfrm>
            <a:off x="838200" y="365129"/>
            <a:ext cx="10515600" cy="1325563"/>
          </a:xfrm>
        </p:spPr>
        <p:txBody>
          <a:bodyPr>
            <a:normAutofit/>
          </a:bodyPr>
          <a:lstStyle>
            <a:lvl1pPr>
              <a:defRPr sz="4000" b="1">
                <a:solidFill>
                  <a:srgbClr val="23495E"/>
                </a:solidFill>
                <a:latin typeface="+mn-lt"/>
              </a:defRPr>
            </a:lvl1pPr>
          </a:lstStyle>
          <a:p>
            <a:r>
              <a:rPr lang="en-US"/>
              <a:t>Click to edit Master title style</a:t>
            </a:r>
          </a:p>
        </p:txBody>
      </p:sp>
      <p:sp>
        <p:nvSpPr>
          <p:cNvPr id="23" name="Content Placeholder 2">
            <a:extLst>
              <a:ext uri="{FF2B5EF4-FFF2-40B4-BE49-F238E27FC236}">
                <a16:creationId xmlns:a16="http://schemas.microsoft.com/office/drawing/2014/main" id="{7A78179E-5AED-488D-B6C7-3B5FFEC71F4F}"/>
              </a:ext>
            </a:extLst>
          </p:cNvPr>
          <p:cNvSpPr>
            <a:spLocks noGrp="1"/>
          </p:cNvSpPr>
          <p:nvPr>
            <p:ph idx="1"/>
          </p:nvPr>
        </p:nvSpPr>
        <p:spPr>
          <a:xfrm>
            <a:off x="838200" y="1825625"/>
            <a:ext cx="10515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3A1C09CD-5DDE-44FC-861B-B38AF10C26CF}"/>
              </a:ext>
            </a:extLst>
          </p:cNvPr>
          <p:cNvSpPr>
            <a:spLocks noGrp="1"/>
          </p:cNvSpPr>
          <p:nvPr>
            <p:ph type="sldNum" sz="quarter" idx="12"/>
          </p:nvPr>
        </p:nvSpPr>
        <p:spPr>
          <a:xfrm>
            <a:off x="10420540" y="6258050"/>
            <a:ext cx="1458365" cy="365125"/>
          </a:xfrm>
        </p:spPr>
        <p:txBody>
          <a:bodyPr/>
          <a:lstStyle/>
          <a:p>
            <a:fld id="{AB6742D5-DCAE-4740-A469-5B46B5EE4727}" type="slidenum">
              <a:rPr lang="en-US" smtClean="0"/>
              <a:t>‹#›</a:t>
            </a:fld>
            <a:endParaRPr lang="en-US"/>
          </a:p>
        </p:txBody>
      </p:sp>
      <p:sp>
        <p:nvSpPr>
          <p:cNvPr id="25" name="Right Triangle 24">
            <a:extLst>
              <a:ext uri="{FF2B5EF4-FFF2-40B4-BE49-F238E27FC236}">
                <a16:creationId xmlns:a16="http://schemas.microsoft.com/office/drawing/2014/main" id="{07443526-0A32-455F-BE2D-6FE7BF3601C7}"/>
              </a:ext>
            </a:extLst>
          </p:cNvPr>
          <p:cNvSpPr/>
          <p:nvPr userDrawn="1"/>
        </p:nvSpPr>
        <p:spPr>
          <a:xfrm>
            <a:off x="2" y="6590923"/>
            <a:ext cx="8030425" cy="29090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6" name="Right Triangle 25">
            <a:extLst>
              <a:ext uri="{FF2B5EF4-FFF2-40B4-BE49-F238E27FC236}">
                <a16:creationId xmlns:a16="http://schemas.microsoft.com/office/drawing/2014/main" id="{53E19E86-08EC-4E1E-AA6A-A4F861493116}"/>
              </a:ext>
            </a:extLst>
          </p:cNvPr>
          <p:cNvSpPr/>
          <p:nvPr userDrawn="1"/>
        </p:nvSpPr>
        <p:spPr>
          <a:xfrm rot="10800000">
            <a:off x="72430" y="6812283"/>
            <a:ext cx="12119572"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7" name="Right Triangle 26">
            <a:extLst>
              <a:ext uri="{FF2B5EF4-FFF2-40B4-BE49-F238E27FC236}">
                <a16:creationId xmlns:a16="http://schemas.microsoft.com/office/drawing/2014/main" id="{62CBB888-218E-48EA-9081-D6F0D33F7735}"/>
              </a:ext>
            </a:extLst>
          </p:cNvPr>
          <p:cNvSpPr/>
          <p:nvPr userDrawn="1"/>
        </p:nvSpPr>
        <p:spPr>
          <a:xfrm>
            <a:off x="2" y="274326"/>
            <a:ext cx="10702708" cy="4571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8" name="Right Triangle 27">
            <a:extLst>
              <a:ext uri="{FF2B5EF4-FFF2-40B4-BE49-F238E27FC236}">
                <a16:creationId xmlns:a16="http://schemas.microsoft.com/office/drawing/2014/main" id="{12FD2C1B-000B-4F45-A145-6BC344C6F2F5}"/>
              </a:ext>
            </a:extLst>
          </p:cNvPr>
          <p:cNvSpPr/>
          <p:nvPr userDrawn="1"/>
        </p:nvSpPr>
        <p:spPr>
          <a:xfrm>
            <a:off x="9055" y="6702033"/>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9" name="Picture 28" descr="PQA_PMS567">
            <a:extLst>
              <a:ext uri="{FF2B5EF4-FFF2-40B4-BE49-F238E27FC236}">
                <a16:creationId xmlns:a16="http://schemas.microsoft.com/office/drawing/2014/main" id="{321DB2B3-D008-448D-8FB8-5E514143250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6"/>
            <a:ext cx="836691" cy="402331"/>
          </a:xfrm>
          <a:prstGeom prst="rect">
            <a:avLst/>
          </a:prstGeom>
          <a:noFill/>
          <a:ln>
            <a:noFill/>
          </a:ln>
        </p:spPr>
      </p:pic>
      <p:graphicFrame>
        <p:nvGraphicFramePr>
          <p:cNvPr id="30" name="Table 29">
            <a:extLst>
              <a:ext uri="{FF2B5EF4-FFF2-40B4-BE49-F238E27FC236}">
                <a16:creationId xmlns:a16="http://schemas.microsoft.com/office/drawing/2014/main" id="{907919CC-288E-4E6C-BEF4-9FE2D60D98F2}"/>
              </a:ext>
            </a:extLst>
          </p:cNvPr>
          <p:cNvGraphicFramePr>
            <a:graphicFrameLocks noGrp="1"/>
          </p:cNvGraphicFramePr>
          <p:nvPr userDrawn="1">
            <p:extLst>
              <p:ext uri="{D42A27DB-BD31-4B8C-83A1-F6EECF244321}">
                <p14:modId xmlns:p14="http://schemas.microsoft.com/office/powerpoint/2010/main" val="3940897000"/>
              </p:ext>
            </p:extLst>
          </p:nvPr>
        </p:nvGraphicFramePr>
        <p:xfrm>
          <a:off x="10517111" y="6524222"/>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
        <p:nvSpPr>
          <p:cNvPr id="31" name="Footer Placeholder 4">
            <a:extLst>
              <a:ext uri="{FF2B5EF4-FFF2-40B4-BE49-F238E27FC236}">
                <a16:creationId xmlns:a16="http://schemas.microsoft.com/office/drawing/2014/main" id="{B2CA40C7-A552-4E8A-AE27-D35425EAFDAF}"/>
              </a:ext>
            </a:extLst>
          </p:cNvPr>
          <p:cNvSpPr>
            <a:spLocks noGrp="1"/>
          </p:cNvSpPr>
          <p:nvPr>
            <p:ph type="ftr" sz="quarter" idx="11"/>
          </p:nvPr>
        </p:nvSpPr>
        <p:spPr>
          <a:xfrm>
            <a:off x="838199" y="6256936"/>
            <a:ext cx="9582340" cy="365125"/>
          </a:xfrm>
        </p:spPr>
        <p:txBody>
          <a:bodyPr/>
          <a:lstStyle>
            <a:lvl1pPr algn="l">
              <a:defRPr sz="675"/>
            </a:lvl1pPr>
          </a:lstStyle>
          <a:p>
            <a:endParaRPr lang="en-US"/>
          </a:p>
        </p:txBody>
      </p:sp>
      <p:sp>
        <p:nvSpPr>
          <p:cNvPr id="32" name="Right Triangle 31">
            <a:extLst>
              <a:ext uri="{FF2B5EF4-FFF2-40B4-BE49-F238E27FC236}">
                <a16:creationId xmlns:a16="http://schemas.microsoft.com/office/drawing/2014/main" id="{670F4B82-41F3-4C82-A7B0-B3781B198164}"/>
              </a:ext>
            </a:extLst>
          </p:cNvPr>
          <p:cNvSpPr/>
          <p:nvPr userDrawn="1"/>
        </p:nvSpPr>
        <p:spPr>
          <a:xfrm>
            <a:off x="1" y="6590923"/>
            <a:ext cx="8030425" cy="290904"/>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ight Triangle 32">
            <a:extLst>
              <a:ext uri="{FF2B5EF4-FFF2-40B4-BE49-F238E27FC236}">
                <a16:creationId xmlns:a16="http://schemas.microsoft.com/office/drawing/2014/main" id="{D94E4AEF-82EF-40B8-8C4A-794E162278A9}"/>
              </a:ext>
            </a:extLst>
          </p:cNvPr>
          <p:cNvSpPr/>
          <p:nvPr userDrawn="1"/>
        </p:nvSpPr>
        <p:spPr>
          <a:xfrm rot="10800000">
            <a:off x="72429" y="6812282"/>
            <a:ext cx="12119572"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ight Triangle 33">
            <a:extLst>
              <a:ext uri="{FF2B5EF4-FFF2-40B4-BE49-F238E27FC236}">
                <a16:creationId xmlns:a16="http://schemas.microsoft.com/office/drawing/2014/main" id="{E31079CF-AA9D-4FDA-9DA7-2CFF510896EA}"/>
              </a:ext>
            </a:extLst>
          </p:cNvPr>
          <p:cNvSpPr/>
          <p:nvPr userDrawn="1"/>
        </p:nvSpPr>
        <p:spPr>
          <a:xfrm>
            <a:off x="1" y="274325"/>
            <a:ext cx="10702708" cy="45719"/>
          </a:xfrm>
          <a:prstGeom prst="r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ight Triangle 34">
            <a:extLst>
              <a:ext uri="{FF2B5EF4-FFF2-40B4-BE49-F238E27FC236}">
                <a16:creationId xmlns:a16="http://schemas.microsoft.com/office/drawing/2014/main" id="{46DBFAB6-73B6-485C-8C95-856FA4C3780A}"/>
              </a:ext>
            </a:extLst>
          </p:cNvPr>
          <p:cNvSpPr/>
          <p:nvPr userDrawn="1"/>
        </p:nvSpPr>
        <p:spPr>
          <a:xfrm>
            <a:off x="9054" y="6702030"/>
            <a:ext cx="12119572" cy="4571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6" name="Picture 35" descr="PQA_PMS567">
            <a:extLst>
              <a:ext uri="{FF2B5EF4-FFF2-40B4-BE49-F238E27FC236}">
                <a16:creationId xmlns:a16="http://schemas.microsoft.com/office/drawing/2014/main" id="{2529CD45-3035-4566-BBD8-6F46ABA6CE0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17109" y="6256933"/>
            <a:ext cx="836691" cy="402331"/>
          </a:xfrm>
          <a:prstGeom prst="rect">
            <a:avLst/>
          </a:prstGeom>
          <a:noFill/>
          <a:ln>
            <a:noFill/>
          </a:ln>
        </p:spPr>
      </p:pic>
      <p:graphicFrame>
        <p:nvGraphicFramePr>
          <p:cNvPr id="37" name="Table 36">
            <a:extLst>
              <a:ext uri="{FF2B5EF4-FFF2-40B4-BE49-F238E27FC236}">
                <a16:creationId xmlns:a16="http://schemas.microsoft.com/office/drawing/2014/main" id="{3BD104AF-F5B7-41A6-860E-2BE99EDCCD0F}"/>
              </a:ext>
            </a:extLst>
          </p:cNvPr>
          <p:cNvGraphicFramePr>
            <a:graphicFrameLocks noGrp="1"/>
          </p:cNvGraphicFramePr>
          <p:nvPr userDrawn="1">
            <p:extLst>
              <p:ext uri="{D42A27DB-BD31-4B8C-83A1-F6EECF244321}">
                <p14:modId xmlns:p14="http://schemas.microsoft.com/office/powerpoint/2010/main" val="2817028164"/>
              </p:ext>
            </p:extLst>
          </p:nvPr>
        </p:nvGraphicFramePr>
        <p:xfrm>
          <a:off x="10517111" y="6524221"/>
          <a:ext cx="1062268" cy="333375"/>
        </p:xfrm>
        <a:graphic>
          <a:graphicData uri="http://schemas.openxmlformats.org/drawingml/2006/table">
            <a:tbl>
              <a:tblPr/>
              <a:tblGrid>
                <a:gridCol w="1062268">
                  <a:extLst>
                    <a:ext uri="{9D8B030D-6E8A-4147-A177-3AD203B41FA5}">
                      <a16:colId xmlns:a16="http://schemas.microsoft.com/office/drawing/2014/main" val="1242700747"/>
                    </a:ext>
                  </a:extLst>
                </a:gridCol>
              </a:tblGrid>
              <a:tr h="333375">
                <a:tc>
                  <a:txBody>
                    <a:bodyPr/>
                    <a:lstStyle/>
                    <a:p>
                      <a:pPr algn="l"/>
                      <a:r>
                        <a:rPr lang="en-US" sz="700" b="1" i="1" u="none" strike="noStrike">
                          <a:solidFill>
                            <a:schemeClr val="accent1"/>
                          </a:solidFill>
                          <a:effectLst/>
                          <a:latin typeface="Segoe UI Semilight" panose="020B0402040204020203" pitchFamily="34" charset="0"/>
                          <a:cs typeface="Segoe UI Semilight" panose="020B0402040204020203" pitchFamily="34" charset="0"/>
                        </a:rPr>
                        <a:t>Pharmacy Quality Alliance</a:t>
                      </a:r>
                    </a:p>
                  </a:txBody>
                  <a:tcPr marL="0" marR="0" marT="0" marB="0" anchor="ctr">
                    <a:lnL>
                      <a:noFill/>
                    </a:lnL>
                    <a:lnR>
                      <a:noFill/>
                    </a:lnR>
                    <a:lnT>
                      <a:noFill/>
                    </a:lnT>
                    <a:lnB>
                      <a:noFill/>
                    </a:lnB>
                  </a:tcPr>
                </a:tc>
                <a:extLst>
                  <a:ext uri="{0D108BD9-81ED-4DB2-BD59-A6C34878D82A}">
                    <a16:rowId xmlns:a16="http://schemas.microsoft.com/office/drawing/2014/main" val="3676555374"/>
                  </a:ext>
                </a:extLst>
              </a:tr>
            </a:tbl>
          </a:graphicData>
        </a:graphic>
      </p:graphicFrame>
    </p:spTree>
    <p:extLst>
      <p:ext uri="{BB962C8B-B14F-4D97-AF65-F5344CB8AC3E}">
        <p14:creationId xmlns:p14="http://schemas.microsoft.com/office/powerpoint/2010/main" val="18640841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4" name="Picture 3">
            <a:extLst>
              <a:ext uri="{FF2B5EF4-FFF2-40B4-BE49-F238E27FC236}">
                <a16:creationId xmlns:a16="http://schemas.microsoft.com/office/drawing/2014/main" id="{9853078F-3C32-6E05-7C90-A992E719A25D}"/>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C499C125-40FF-6BC5-6DC6-9A132E2CDE83}"/>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2" name="Picture 1">
            <a:extLst>
              <a:ext uri="{FF2B5EF4-FFF2-40B4-BE49-F238E27FC236}">
                <a16:creationId xmlns:a16="http://schemas.microsoft.com/office/drawing/2014/main" id="{D83C4A5C-A2D2-0DDF-9DF2-50DE94BB2613}"/>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4" name="Picture 3">
            <a:extLst>
              <a:ext uri="{FF2B5EF4-FFF2-40B4-BE49-F238E27FC236}">
                <a16:creationId xmlns:a16="http://schemas.microsoft.com/office/drawing/2014/main" id="{D7F936CB-81EB-A619-D4F6-ADE42271A930}"/>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15492741-FEFD-D135-3BF1-34A563CF40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94CC9DE1-DE3A-A3B4-CD9D-9406D839D5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2" name="Picture 1" descr="Logo&#10;&#10;Description automatically generated">
            <a:extLst>
              <a:ext uri="{FF2B5EF4-FFF2-40B4-BE49-F238E27FC236}">
                <a16:creationId xmlns:a16="http://schemas.microsoft.com/office/drawing/2014/main" id="{892BA353-4826-7265-C38F-AE3FA509237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4AB2D2B2-572A-0E76-5C52-665613996A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A65056E6-4FB6-B3DF-64DE-5F6042A59E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F786FF60-EF3E-F12E-344F-9619ED44F7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BC730C84-33A6-1DDE-827C-DA1FABA6A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33031388-425D-C0CB-09A1-112925D75FAC}"/>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4" name="Picture 3">
            <a:extLst>
              <a:ext uri="{FF2B5EF4-FFF2-40B4-BE49-F238E27FC236}">
                <a16:creationId xmlns:a16="http://schemas.microsoft.com/office/drawing/2014/main" id="{9EB4EA13-9A2E-7721-3E11-55142C1F7F3B}"/>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pic>
        <p:nvPicPr>
          <p:cNvPr id="4" name="Picture 3">
            <a:extLst>
              <a:ext uri="{FF2B5EF4-FFF2-40B4-BE49-F238E27FC236}">
                <a16:creationId xmlns:a16="http://schemas.microsoft.com/office/drawing/2014/main" id="{249C1363-81D6-9177-A673-4ABE9F054547}"/>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4" name="Picture 3">
            <a:extLst>
              <a:ext uri="{FF2B5EF4-FFF2-40B4-BE49-F238E27FC236}">
                <a16:creationId xmlns:a16="http://schemas.microsoft.com/office/drawing/2014/main" id="{F2703BB4-9B5C-CAE4-CF2B-9B4FEEC486CB}"/>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058581A4-EA96-8C80-2C29-89143134910A}"/>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baseline="0">
                <a:latin typeface="Prometo Medium" panose="020B0704030203060203" pitchFamily="34" charset="0"/>
              </a:defRPr>
            </a:lvl1pPr>
          </a:lstStyle>
          <a:p>
            <a:endParaRPr lang="en-US"/>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a:p>
        </p:txBody>
      </p:sp>
      <p:pic>
        <p:nvPicPr>
          <p:cNvPr id="4" name="Picture 3">
            <a:extLst>
              <a:ext uri="{FF2B5EF4-FFF2-40B4-BE49-F238E27FC236}">
                <a16:creationId xmlns:a16="http://schemas.microsoft.com/office/drawing/2014/main" id="{C9CC8EEB-CB1C-7F58-8A6E-99F87398BB15}"/>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4" name="Picture 3">
            <a:extLst>
              <a:ext uri="{FF2B5EF4-FFF2-40B4-BE49-F238E27FC236}">
                <a16:creationId xmlns:a16="http://schemas.microsoft.com/office/drawing/2014/main" id="{0FEFA657-710E-D738-3EAE-BED0F3F3E39F}"/>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4" name="Picture 3">
            <a:extLst>
              <a:ext uri="{FF2B5EF4-FFF2-40B4-BE49-F238E27FC236}">
                <a16:creationId xmlns:a16="http://schemas.microsoft.com/office/drawing/2014/main" id="{06AC276B-4D12-F205-76C7-6556E015B813}"/>
              </a:ext>
            </a:extLst>
          </p:cNvPr>
          <p:cNvPicPr>
            <a:picLocks noChangeAspect="1"/>
          </p:cNvPicPr>
          <p:nvPr userDrawn="1"/>
        </p:nvPicPr>
        <p:blipFill>
          <a:blip r:embed="rId4"/>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16CA953E-05F2-83CB-1269-A05F88B11617}"/>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4" name="Picture 3">
            <a:extLst>
              <a:ext uri="{FF2B5EF4-FFF2-40B4-BE49-F238E27FC236}">
                <a16:creationId xmlns:a16="http://schemas.microsoft.com/office/drawing/2014/main" id="{5FA521BB-6AAE-A988-58C0-72EA2B25BE49}"/>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4" name="Picture 3">
            <a:extLst>
              <a:ext uri="{FF2B5EF4-FFF2-40B4-BE49-F238E27FC236}">
                <a16:creationId xmlns:a16="http://schemas.microsoft.com/office/drawing/2014/main" id="{65749677-C44D-2CC9-CCEA-1E5154FA9CA9}"/>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7420EA32-4E69-F2B1-9EDB-51A24A1A5E88}"/>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4BA2F413-C3D2-1605-86A8-71770C1BD446}"/>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6EE57540-9B98-6077-54FB-88A7A8342C61}"/>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a:p>
        </p:txBody>
      </p:sp>
      <p:sp>
        <p:nvSpPr>
          <p:cNvPr id="7" name="TextBox 6"/>
          <p:cNvSpPr txBox="1"/>
          <p:nvPr userDrawn="1"/>
        </p:nvSpPr>
        <p:spPr>
          <a:xfrm>
            <a:off x="1604355" y="6390178"/>
            <a:ext cx="4023361" cy="261610"/>
          </a:xfrm>
          <a:prstGeom prst="rect">
            <a:avLst/>
          </a:prstGeom>
          <a:noFill/>
        </p:spPr>
        <p:txBody>
          <a:bodyPr wrap="square" rtlCol="0">
            <a:spAutoFit/>
          </a:bodyPr>
          <a:lstStyle/>
          <a:p>
            <a:r>
              <a:rPr lang="en-US" sz="1100"/>
              <a:t>| In collaboration with NCPDP</a:t>
            </a:r>
          </a:p>
        </p:txBody>
      </p:sp>
      <p:pic>
        <p:nvPicPr>
          <p:cNvPr id="2" name="Picture 1">
            <a:extLst>
              <a:ext uri="{FF2B5EF4-FFF2-40B4-BE49-F238E27FC236}">
                <a16:creationId xmlns:a16="http://schemas.microsoft.com/office/drawing/2014/main" id="{DE3EAD8F-9CF1-9AFA-2F24-B0EAE7676967}"/>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665FD157-6D0E-9B19-9585-698DCE748E91}"/>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9CE26E91-1710-6D53-3BC2-CF8DA9F6CFEE}"/>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D4F79044-E600-2667-89CF-65F558A2746C}"/>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99F23C-E99A-4F2E-8C29-9745AB916E07}"/>
              </a:ext>
            </a:extLst>
          </p:cNvPr>
          <p:cNvSpPr>
            <a:spLocks noGrp="1"/>
          </p:cNvSpPr>
          <p:nvPr>
            <p:ph type="body" sz="quarter" idx="10"/>
          </p:nvPr>
        </p:nvSpPr>
        <p:spPr>
          <a:xfrm>
            <a:off x="633984" y="1397000"/>
            <a:ext cx="11253216" cy="4267200"/>
          </a:xfrm>
          <a:prstGeom prst="rect">
            <a:avLst/>
          </a:prstGeom>
        </p:spPr>
        <p:txBody>
          <a:bodyPr/>
          <a:lstStyle>
            <a:lvl1pPr>
              <a:defRPr sz="3733">
                <a:solidFill>
                  <a:srgbClr val="77797B"/>
                </a:solidFill>
              </a:defRPr>
            </a:lvl1pPr>
            <a:lvl2pPr>
              <a:defRPr>
                <a:solidFill>
                  <a:srgbClr val="77797B"/>
                </a:solidFill>
              </a:defRPr>
            </a:lvl2pPr>
            <a:lvl3pPr>
              <a:defRPr>
                <a:solidFill>
                  <a:srgbClr val="77797B"/>
                </a:solidFill>
              </a:defRPr>
            </a:lvl3pPr>
            <a:lvl4pPr>
              <a:defRPr>
                <a:solidFill>
                  <a:srgbClr val="77797B"/>
                </a:solidFill>
              </a:defRPr>
            </a:lvl4pPr>
            <a:lvl5pPr>
              <a:defRPr>
                <a:solidFill>
                  <a:srgbClr val="77797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C01E4E4-8080-42EA-B226-036FFF5C0A71}"/>
              </a:ext>
            </a:extLst>
          </p:cNvPr>
          <p:cNvSpPr>
            <a:spLocks noGrp="1"/>
          </p:cNvSpPr>
          <p:nvPr>
            <p:ph type="title" hasCustomPrompt="1"/>
          </p:nvPr>
        </p:nvSpPr>
        <p:spPr>
          <a:xfrm>
            <a:off x="633984" y="451104"/>
            <a:ext cx="11253216" cy="816864"/>
          </a:xfrm>
          <a:prstGeom prst="rect">
            <a:avLst/>
          </a:prstGeom>
        </p:spPr>
        <p:txBody>
          <a:bodyPr anchor="b"/>
          <a:lstStyle>
            <a:lvl1pPr algn="l">
              <a:defRPr sz="4800" b="1">
                <a:solidFill>
                  <a:srgbClr val="1B3665"/>
                </a:solidFill>
                <a:latin typeface="+mj-lt"/>
                <a:cs typeface="Calibri Light" panose="020F0302020204030204" pitchFamily="34" charset="0"/>
              </a:defRPr>
            </a:lvl1pPr>
          </a:lstStyle>
          <a:p>
            <a:r>
              <a:rPr lang="en-US"/>
              <a:t>Title</a:t>
            </a:r>
          </a:p>
        </p:txBody>
      </p:sp>
    </p:spTree>
    <p:extLst>
      <p:ext uri="{BB962C8B-B14F-4D97-AF65-F5344CB8AC3E}">
        <p14:creationId xmlns:p14="http://schemas.microsoft.com/office/powerpoint/2010/main" val="3976688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algn="l">
              <a:defRPr sz="4533" b="1">
                <a:solidFill>
                  <a:srgbClr val="005596"/>
                </a:solidFill>
              </a:defRPr>
            </a:lvl1pPr>
          </a:lstStyle>
          <a:p>
            <a:r>
              <a:rPr lang="en-US"/>
              <a:t>Heading</a:t>
            </a:r>
          </a:p>
        </p:txBody>
      </p:sp>
      <p:sp>
        <p:nvSpPr>
          <p:cNvPr id="3" name="Content Placeholder 2"/>
          <p:cNvSpPr>
            <a:spLocks noGrp="1"/>
          </p:cNvSpPr>
          <p:nvPr>
            <p:ph idx="1"/>
          </p:nvPr>
        </p:nvSpPr>
        <p:spPr>
          <a:xfrm>
            <a:off x="609600" y="1600201"/>
            <a:ext cx="10972800" cy="4114800"/>
          </a:xfrm>
          <a:prstGeom prst="rect">
            <a:avLst/>
          </a:prstGeom>
        </p:spPr>
        <p:txBody>
          <a:bodyPr/>
          <a:lstStyle>
            <a:lvl1pPr>
              <a:defRPr baseline="0">
                <a:solidFill>
                  <a:srgbClr val="EC881D"/>
                </a:solidFill>
              </a:defRPr>
            </a:lvl1pPr>
            <a:lvl2pPr>
              <a:defRPr>
                <a:solidFill>
                  <a:srgbClr val="7E8083"/>
                </a:solidFill>
              </a:defRPr>
            </a:lvl2pPr>
            <a:lvl3pPr>
              <a:defRPr>
                <a:solidFill>
                  <a:srgbClr val="7E8083"/>
                </a:solidFill>
              </a:defRPr>
            </a:lvl3pPr>
            <a:lvl4pPr>
              <a:defRPr>
                <a:solidFill>
                  <a:srgbClr val="005596"/>
                </a:solidFill>
              </a:defRPr>
            </a:lvl4pPr>
            <a:lvl5pPr>
              <a:defRPr>
                <a:solidFill>
                  <a:srgbClr val="005596"/>
                </a:solidFill>
              </a:defRPr>
            </a:lvl5pPr>
          </a:lstStyle>
          <a:p>
            <a:pPr lvl="0"/>
            <a:r>
              <a:rPr lang="en-US"/>
              <a:t>Click to edit Master text styles</a:t>
            </a:r>
          </a:p>
          <a:p>
            <a:pPr lvl="1"/>
            <a:r>
              <a:rPr lang="en-US"/>
              <a:t>Second level</a:t>
            </a:r>
          </a:p>
          <a:p>
            <a:pPr lvl="2"/>
            <a:r>
              <a:rPr lang="en-US"/>
              <a:t>Third level</a:t>
            </a:r>
          </a:p>
          <a:p>
            <a:pPr lvl="0"/>
            <a:r>
              <a:rPr lang="en-US"/>
              <a:t>Use orange font color under ‘recent’ to highlight important words</a:t>
            </a:r>
          </a:p>
        </p:txBody>
      </p:sp>
    </p:spTree>
    <p:extLst>
      <p:ext uri="{BB962C8B-B14F-4D97-AF65-F5344CB8AC3E}">
        <p14:creationId xmlns:p14="http://schemas.microsoft.com/office/powerpoint/2010/main" val="1402801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22AA"/>
        </a:solidFill>
        <a:effectLst/>
      </p:bgPr>
    </p:bg>
    <p:spTree>
      <p:nvGrpSpPr>
        <p:cNvPr id="1" name=""/>
        <p:cNvGrpSpPr/>
        <p:nvPr/>
      </p:nvGrpSpPr>
      <p:grpSpPr>
        <a:xfrm>
          <a:off x="0" y="0"/>
          <a:ext cx="0" cy="0"/>
          <a:chOff x="0" y="0"/>
          <a:chExt cx="0" cy="0"/>
        </a:xfrm>
      </p:grpSpPr>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descr="Text, logo&#10;&#10;Description automatically generated">
            <a:extLst>
              <a:ext uri="{FF2B5EF4-FFF2-40B4-BE49-F238E27FC236}">
                <a16:creationId xmlns:a16="http://schemas.microsoft.com/office/drawing/2014/main" id="{44EE36C3-DE34-FA45-AB46-162CFBC8CC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CD41D930-0200-FB49-AD21-BE53C7AFC633}"/>
              </a:ext>
            </a:extLst>
          </p:cNvPr>
          <p:cNvSpPr>
            <a:spLocks noGrp="1"/>
          </p:cNvSpPr>
          <p:nvPr>
            <p:ph type="title"/>
          </p:nvPr>
        </p:nvSpPr>
        <p:spPr>
          <a:xfrm>
            <a:off x="838201" y="3007360"/>
            <a:ext cx="10591800" cy="999994"/>
          </a:xfrm>
        </p:spPr>
        <p:txBody>
          <a:bodyPr anchor="ctr"/>
          <a:lstStyle>
            <a:lvl1pPr>
              <a:lnSpc>
                <a:spcPct val="85000"/>
              </a:lnSpc>
              <a:defRPr sz="6000">
                <a:solidFill>
                  <a:schemeClr val="bg1"/>
                </a:solidFill>
              </a:defRPr>
            </a:lvl1pPr>
          </a:lstStyle>
          <a:p>
            <a:r>
              <a:rPr lang="en-US"/>
              <a:t>Click to edit Master title style</a:t>
            </a:r>
          </a:p>
        </p:txBody>
      </p:sp>
      <p:pic>
        <p:nvPicPr>
          <p:cNvPr id="3" name="Picture 2" descr="Logo&#10;&#10;Description automatically generated">
            <a:extLst>
              <a:ext uri="{FF2B5EF4-FFF2-40B4-BE49-F238E27FC236}">
                <a16:creationId xmlns:a16="http://schemas.microsoft.com/office/drawing/2014/main" id="{28032BD4-BBDF-419B-B8DC-5BB61416FE6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3878575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433" y="2339984"/>
            <a:ext cx="4187371" cy="1783443"/>
          </a:xfrm>
        </p:spPr>
        <p:txBody>
          <a:bodyPr wrap="square" anchor="ctr" anchorCtr="0"/>
          <a:lstStyle>
            <a:lvl1pPr>
              <a:lnSpc>
                <a:spcPct val="100000"/>
              </a:lnSpc>
              <a:defRPr sz="3600" b="0" i="1">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4080451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Content Placeholder 7">
            <a:extLst>
              <a:ext uri="{FF2B5EF4-FFF2-40B4-BE49-F238E27FC236}">
                <a16:creationId xmlns:a16="http://schemas.microsoft.com/office/drawing/2014/main" id="{68BEE182-E07C-C44F-AD0D-74C5DD3A8FA6}"/>
              </a:ext>
            </a:extLst>
          </p:cNvPr>
          <p:cNvSpPr>
            <a:spLocks noGrp="1"/>
          </p:cNvSpPr>
          <p:nvPr>
            <p:ph sz="quarter" idx="11"/>
          </p:nvPr>
        </p:nvSpPr>
        <p:spPr>
          <a:xfrm>
            <a:off x="850392" y="2278265"/>
            <a:ext cx="10579608"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66A44118-CF77-3548-974F-761F382872F4}"/>
              </a:ext>
            </a:extLst>
          </p:cNvPr>
          <p:cNvSpPr>
            <a:spLocks noGrp="1"/>
          </p:cNvSpPr>
          <p:nvPr>
            <p:ph type="body" sz="quarter" idx="12" hasCustomPrompt="1"/>
          </p:nvPr>
        </p:nvSpPr>
        <p:spPr>
          <a:xfrm>
            <a:off x="838200" y="1822615"/>
            <a:ext cx="10591800" cy="518337"/>
          </a:xfrm>
        </p:spPr>
        <p:txBody>
          <a:bodyPr>
            <a:normAutofit/>
          </a:bodyPr>
          <a:lstStyle>
            <a:lvl1pPr marL="0" indent="0">
              <a:buNone/>
              <a:defRPr lang="en-US" sz="1600" b="1" kern="1200" spc="50" dirty="0" smtClean="0">
                <a:solidFill>
                  <a:schemeClr val="accent3"/>
                </a:solidFill>
                <a:latin typeface="+mn-lt"/>
                <a:ea typeface="+mn-ea"/>
                <a:cs typeface="+mn-cs"/>
              </a:defRPr>
            </a:lvl1pPr>
          </a:lstStyle>
          <a:p>
            <a:pPr marL="0" lvl="0" algn="l" defTabSz="914400" rtl="0" eaLnBrk="1" latinLnBrk="0" hangingPunct="1">
              <a:defRPr/>
            </a:pPr>
            <a:r>
              <a:rPr lang="en-US"/>
              <a:t>SUBHEAD </a:t>
            </a:r>
          </a:p>
        </p:txBody>
      </p:sp>
      <p:sp>
        <p:nvSpPr>
          <p:cNvPr id="4" name="Footer Placeholder 3">
            <a:extLst>
              <a:ext uri="{FF2B5EF4-FFF2-40B4-BE49-F238E27FC236}">
                <a16:creationId xmlns:a16="http://schemas.microsoft.com/office/drawing/2014/main" id="{E2A27ABA-72B3-7344-923A-19853DC9D124}"/>
              </a:ext>
            </a:extLst>
          </p:cNvPr>
          <p:cNvSpPr>
            <a:spLocks noGrp="1"/>
          </p:cNvSpPr>
          <p:nvPr>
            <p:ph type="ftr" sz="quarter" idx="13"/>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2225410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Main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b="0" i="0">
                <a:latin typeface="Century Gothic" panose="020B0502020202020204" pitchFamily="34" charset="0"/>
              </a:defRPr>
            </a:lvl1pPr>
          </a:lstStyle>
          <a:p>
            <a:fld id="{2F8AF2E6-64A8-0F46-AF27-0A96D82A033B}" type="slidenum">
              <a:rPr lang="en-US" smtClean="0"/>
              <a:pPr/>
              <a:t>‹#›</a:t>
            </a:fld>
            <a:endParaRPr lang="en-US"/>
          </a:p>
        </p:txBody>
      </p:sp>
      <p:sp>
        <p:nvSpPr>
          <p:cNvPr id="4" name="Title 3">
            <a:extLst>
              <a:ext uri="{FF2B5EF4-FFF2-40B4-BE49-F238E27FC236}">
                <a16:creationId xmlns:a16="http://schemas.microsoft.com/office/drawing/2014/main" id="{506E57F7-3FE9-934C-8A0C-63C1B60D73CD}"/>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AB802-5F28-E54B-A357-2309EB84EADF}"/>
              </a:ext>
            </a:extLst>
          </p:cNvPr>
          <p:cNvSpPr>
            <a:spLocks noGrp="1"/>
          </p:cNvSpPr>
          <p:nvPr>
            <p:ph sz="quarter" idx="13"/>
          </p:nvPr>
        </p:nvSpPr>
        <p:spPr>
          <a:xfrm>
            <a:off x="850392" y="1799844"/>
            <a:ext cx="10591800" cy="421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DCC12E4-38D4-BB4F-9A40-C1DD9A9562F8}"/>
              </a:ext>
            </a:extLst>
          </p:cNvPr>
          <p:cNvSpPr>
            <a:spLocks noGrp="1"/>
          </p:cNvSpPr>
          <p:nvPr>
            <p:ph type="ftr" sz="quarter" idx="14"/>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375156673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_Blank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a:p>
        </p:txBody>
      </p:sp>
      <p:pic>
        <p:nvPicPr>
          <p:cNvPr id="2" name="Picture 1">
            <a:extLst>
              <a:ext uri="{FF2B5EF4-FFF2-40B4-BE49-F238E27FC236}">
                <a16:creationId xmlns:a16="http://schemas.microsoft.com/office/drawing/2014/main" id="{90774DB6-9154-9B43-8925-FE9459A29690}"/>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82749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2" name="Picture 1">
            <a:extLst>
              <a:ext uri="{FF2B5EF4-FFF2-40B4-BE49-F238E27FC236}">
                <a16:creationId xmlns:a16="http://schemas.microsoft.com/office/drawing/2014/main" id="{BE9C0480-5D3A-8437-F438-3F40E9505CB7}"/>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017893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p:txBody>
          <a:bodyPr/>
          <a:lstStyle/>
          <a:p>
            <a:r>
              <a:rPr lang="en-US"/>
              <a:t>PRESENTATION TITLE (To customize: Insert &gt; Header Footer &gt; Edit Footer Text &gt; Apply to All)</a:t>
            </a:r>
          </a:p>
        </p:txBody>
      </p:sp>
      <p:pic>
        <p:nvPicPr>
          <p:cNvPr id="5" name="Picture 4">
            <a:extLst>
              <a:ext uri="{FF2B5EF4-FFF2-40B4-BE49-F238E27FC236}">
                <a16:creationId xmlns:a16="http://schemas.microsoft.com/office/drawing/2014/main" id="{989A791D-3C23-F4AA-F317-26A8BDC05C16}"/>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3126432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_Visual 1">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838201" y="2377440"/>
            <a:ext cx="3103879" cy="2103120"/>
          </a:xfrm>
        </p:spPr>
        <p:txBody>
          <a:bodyPr anchor="ctr"/>
          <a:lstStyle>
            <a:lvl1pPr>
              <a:defRPr>
                <a:solidFill>
                  <a:schemeClr val="bg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D6638843-29CA-E043-BC03-29110CD359CC}"/>
              </a:ext>
            </a:extLst>
          </p:cNvPr>
          <p:cNvSpPr>
            <a:spLocks noGrp="1"/>
          </p:cNvSpPr>
          <p:nvPr>
            <p:ph sz="quarter" idx="11"/>
          </p:nvPr>
        </p:nvSpPr>
        <p:spPr>
          <a:xfrm>
            <a:off x="6096000" y="1447800"/>
            <a:ext cx="5334000" cy="408781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5B3C98F-8532-DC40-8CCD-50DB698E35F1}"/>
              </a:ext>
            </a:extLst>
          </p:cNvPr>
          <p:cNvSpPr>
            <a:spLocks noGrp="1"/>
          </p:cNvSpPr>
          <p:nvPr>
            <p:ph type="ftr" sz="quarter" idx="12"/>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3892477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Visual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82961874-19C1-E54C-8156-74C650C8105D}"/>
              </a:ext>
            </a:extLst>
          </p:cNvPr>
          <p:cNvSpPr>
            <a:spLocks noGrp="1"/>
          </p:cNvSpPr>
          <p:nvPr>
            <p:ph sz="quarter" idx="12"/>
          </p:nvPr>
        </p:nvSpPr>
        <p:spPr>
          <a:xfrm>
            <a:off x="838200" y="2378075"/>
            <a:ext cx="4983163" cy="3413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86A2F00-5CC0-EE42-A7FC-43B8A7139BA7}"/>
              </a:ext>
            </a:extLst>
          </p:cNvPr>
          <p:cNvSpPr>
            <a:spLocks noGrp="1"/>
          </p:cNvSpPr>
          <p:nvPr>
            <p:ph type="title"/>
          </p:nvPr>
        </p:nvSpPr>
        <p:spPr>
          <a:xfrm>
            <a:off x="838201" y="1097280"/>
            <a:ext cx="4132384" cy="1446628"/>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5536363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Visual 3">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1" name="Oval 10">
            <a:extLst>
              <a:ext uri="{FF2B5EF4-FFF2-40B4-BE49-F238E27FC236}">
                <a16:creationId xmlns:a16="http://schemas.microsoft.com/office/drawing/2014/main" id="{A5B975AF-C0C1-D743-9D1D-F4628CEDF74F}"/>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Title 3">
            <a:extLst>
              <a:ext uri="{FF2B5EF4-FFF2-40B4-BE49-F238E27FC236}">
                <a16:creationId xmlns:a16="http://schemas.microsoft.com/office/drawing/2014/main" id="{028049AB-719B-7948-8C38-9F09EAF52D62}"/>
              </a:ext>
            </a:extLst>
          </p:cNvPr>
          <p:cNvSpPr>
            <a:spLocks noGrp="1"/>
          </p:cNvSpPr>
          <p:nvPr>
            <p:ph type="title" hasCustomPrompt="1"/>
          </p:nvPr>
        </p:nvSpPr>
        <p:spPr>
          <a:xfrm>
            <a:off x="854699" y="1097280"/>
            <a:ext cx="4314709" cy="115824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0F1541DB-45E7-874B-97E3-A4965FD1D868}"/>
              </a:ext>
            </a:extLst>
          </p:cNvPr>
          <p:cNvSpPr>
            <a:spLocks noGrp="1"/>
          </p:cNvSpPr>
          <p:nvPr>
            <p:ph sz="quarter" idx="13"/>
          </p:nvPr>
        </p:nvSpPr>
        <p:spPr>
          <a:xfrm>
            <a:off x="838200" y="2279650"/>
            <a:ext cx="5257800" cy="369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98E98540-1EE3-414A-9049-A95D31F44C52}"/>
              </a:ext>
            </a:extLst>
          </p:cNvPr>
          <p:cNvSpPr>
            <a:spLocks noGrp="1"/>
          </p:cNvSpPr>
          <p:nvPr>
            <p:ph type="ftr" sz="quarter" idx="14"/>
          </p:nvPr>
        </p:nvSpPr>
        <p:spPr/>
        <p:txBody>
          <a:bodyPr/>
          <a:lstStyle/>
          <a:p>
            <a:r>
              <a:rPr lang="en-US"/>
              <a:t>PRESENTATION TITLE (To customize: Insert &gt; Header Footer &gt; Edit Footer Text &gt; Apply to All)</a:t>
            </a:r>
          </a:p>
        </p:txBody>
      </p:sp>
      <p:pic>
        <p:nvPicPr>
          <p:cNvPr id="7" name="Picture 6">
            <a:extLst>
              <a:ext uri="{FF2B5EF4-FFF2-40B4-BE49-F238E27FC236}">
                <a16:creationId xmlns:a16="http://schemas.microsoft.com/office/drawing/2014/main" id="{DCC9E2B5-050C-5D4F-661F-8B0C9F51BFD6}"/>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825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C02990B0-028A-A346-9947-A3D2F62FE8D0}"/>
              </a:ext>
            </a:extLst>
          </p:cNvPr>
          <p:cNvSpPr>
            <a:spLocks noGrp="1"/>
          </p:cNvSpPr>
          <p:nvPr>
            <p:ph type="ftr" sz="quarter" idx="13"/>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2464365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D42C3CFC-0E83-3C43-83DC-68BCFDA6DE19}"/>
              </a:ext>
            </a:extLst>
          </p:cNvPr>
          <p:cNvSpPr>
            <a:spLocks noGrp="1"/>
          </p:cNvSpPr>
          <p:nvPr>
            <p:ph sz="quarter" idx="13"/>
          </p:nvPr>
        </p:nvSpPr>
        <p:spPr>
          <a:xfrm>
            <a:off x="6096000" y="1714500"/>
            <a:ext cx="5334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0748C08F-41CC-6242-8AB7-D4B15AE72A11}"/>
              </a:ext>
            </a:extLst>
          </p:cNvPr>
          <p:cNvSpPr>
            <a:spLocks noGrp="1"/>
          </p:cNvSpPr>
          <p:nvPr>
            <p:ph type="ftr" sz="quarter" idx="14"/>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854599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804367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_Circles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2"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Picture Placeholder 7"/>
          <p:cNvSpPr>
            <a:spLocks noGrp="1"/>
          </p:cNvSpPr>
          <p:nvPr>
            <p:ph type="pic" sz="quarter" idx="14"/>
          </p:nvPr>
        </p:nvSpPr>
        <p:spPr>
          <a:xfrm>
            <a:off x="4736930"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Title 1">
            <a:extLst>
              <a:ext uri="{FF2B5EF4-FFF2-40B4-BE49-F238E27FC236}">
                <a16:creationId xmlns:a16="http://schemas.microsoft.com/office/drawing/2014/main" id="{5D35CD6A-95A4-9D48-BDD2-6029B6C233FD}"/>
              </a:ext>
            </a:extLst>
          </p:cNvPr>
          <p:cNvSpPr>
            <a:spLocks noGrp="1"/>
          </p:cNvSpPr>
          <p:nvPr>
            <p:ph type="title" hasCustomPrompt="1"/>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77E6B43-6192-134D-A5F7-6D5348DCFF04}"/>
              </a:ext>
            </a:extLst>
          </p:cNvPr>
          <p:cNvSpPr>
            <a:spLocks noGrp="1"/>
          </p:cNvSpPr>
          <p:nvPr>
            <p:ph type="ftr" sz="quarter" idx="16"/>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2365470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_Circ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Footer Placeholder 1">
            <a:extLst>
              <a:ext uri="{FF2B5EF4-FFF2-40B4-BE49-F238E27FC236}">
                <a16:creationId xmlns:a16="http://schemas.microsoft.com/office/drawing/2014/main" id="{2CDB7DF7-299E-C64F-B0F3-05CD26BBB0E2}"/>
              </a:ext>
            </a:extLst>
          </p:cNvPr>
          <p:cNvSpPr>
            <a:spLocks noGrp="1"/>
          </p:cNvSpPr>
          <p:nvPr>
            <p:ph type="ftr" sz="quarter" idx="14"/>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3021858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B1245E-6AC4-AC4A-8FDC-CDD64337F2E4}"/>
              </a:ext>
            </a:extLst>
          </p:cNvPr>
          <p:cNvSpPr>
            <a:spLocks noGrp="1"/>
          </p:cNvSpPr>
          <p:nvPr>
            <p:ph type="ftr" sz="quarter" idx="15"/>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203819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a:solidFill>
                <a:schemeClr val="bg1"/>
              </a:solidFill>
            </a:endParaRPr>
          </a:p>
        </p:txBody>
      </p:sp>
      <p:pic>
        <p:nvPicPr>
          <p:cNvPr id="2" name="Picture 1">
            <a:extLst>
              <a:ext uri="{FF2B5EF4-FFF2-40B4-BE49-F238E27FC236}">
                <a16:creationId xmlns:a16="http://schemas.microsoft.com/office/drawing/2014/main" id="{0EC20AAB-9C0C-B6AA-C449-71A1ADDA86F1}"/>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4157617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1" y="2267389"/>
            <a:ext cx="3296920" cy="1783443"/>
          </a:xfrm>
        </p:spPr>
        <p:txBody>
          <a:bodyPr wrap="square" anchor="ctr" anchorCtr="0"/>
          <a:lstStyle>
            <a:lvl1pPr>
              <a:lnSpc>
                <a:spcPct val="100000"/>
              </a:lnSpc>
              <a:defRPr sz="3600" b="0" i="1" spc="0">
                <a:solidFill>
                  <a:schemeClr val="bg1"/>
                </a:solidFill>
                <a:latin typeface="Prometo Medium" panose="020B0704030203060203" pitchFamily="34" charset="0"/>
              </a:defRPr>
            </a:lvl1pPr>
          </a:lstStyle>
          <a:p>
            <a:r>
              <a:rPr lang="en-US"/>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1" name="Picture 10" descr="Text, logo&#10;&#10;Description automatically generated">
            <a:extLst>
              <a:ext uri="{FF2B5EF4-FFF2-40B4-BE49-F238E27FC236}">
                <a16:creationId xmlns:a16="http://schemas.microsoft.com/office/drawing/2014/main" id="{DEACEA3E-52CD-0443-AEF7-70C81DE5E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86F8882-223E-3C4C-9CD5-F2E69122B454}"/>
              </a:ext>
            </a:extLst>
          </p:cNvPr>
          <p:cNvSpPr>
            <a:spLocks noGrp="1"/>
          </p:cNvSpPr>
          <p:nvPr>
            <p:ph type="ftr" sz="quarter" idx="14"/>
          </p:nvPr>
        </p:nvSpPr>
        <p:spPr/>
        <p:txBody>
          <a:bodyPr/>
          <a:lstStyle>
            <a:lvl1pPr>
              <a:defRPr>
                <a:solidFill>
                  <a:schemeClr val="bg1"/>
                </a:solidFill>
              </a:defRPr>
            </a:lvl1pPr>
          </a:lstStyle>
          <a:p>
            <a:r>
              <a:rPr lang="en-US"/>
              <a:t>PRESENTATION TITLE (To customize: Insert &gt; Header Footer &gt; Edit Footer Text &gt; Apply to All)</a:t>
            </a:r>
          </a:p>
        </p:txBody>
      </p:sp>
      <p:pic>
        <p:nvPicPr>
          <p:cNvPr id="3" name="Picture 2" descr="Logo&#10;&#10;Description automatically generated">
            <a:extLst>
              <a:ext uri="{FF2B5EF4-FFF2-40B4-BE49-F238E27FC236}">
                <a16:creationId xmlns:a16="http://schemas.microsoft.com/office/drawing/2014/main" id="{72ECBAD5-31BE-40F7-BCB5-F478C9A200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1870792482"/>
      </p:ext>
    </p:extLst>
  </p:cSld>
  <p:clrMapOvr>
    <a:masterClrMapping/>
  </p:clrMapOvr>
  <p:extLst>
    <p:ext uri="{DCECCB84-F9BA-43D5-87BE-67443E8EF086}">
      <p15:sldGuideLst xmlns:p15="http://schemas.microsoft.com/office/powerpoint/2012/main">
        <p15:guide id="1" orient="horz" pos="172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hasCustomPrompt="1"/>
          </p:nvPr>
        </p:nvSpPr>
        <p:spPr>
          <a:xfrm>
            <a:off x="838201" y="2340565"/>
            <a:ext cx="3784600" cy="1783443"/>
          </a:xfrm>
        </p:spPr>
        <p:txBody>
          <a:bodyPr/>
          <a:lstStyle>
            <a:lvl1pPr>
              <a:lnSpc>
                <a:spcPct val="100000"/>
              </a:lnSpc>
              <a:defRPr sz="3600">
                <a:solidFill>
                  <a:schemeClr val="bg1"/>
                </a:solidFill>
                <a:latin typeface="Prometo Medium" panose="020B0704030203060203" pitchFamily="34" charset="0"/>
              </a:defRPr>
            </a:lvl1pPr>
          </a:lstStyle>
          <a:p>
            <a:r>
              <a:rPr lang="en-US"/>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2" name="Picture 11" descr="Text, logo&#10;&#10;Description automatically generated">
            <a:extLst>
              <a:ext uri="{FF2B5EF4-FFF2-40B4-BE49-F238E27FC236}">
                <a16:creationId xmlns:a16="http://schemas.microsoft.com/office/drawing/2014/main" id="{16B94362-FA29-F948-8F68-67B2C65DDB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p:txBody>
          <a:bodyPr/>
          <a:lstStyle>
            <a:lvl1pPr>
              <a:defRPr>
                <a:solidFill>
                  <a:schemeClr val="bg1"/>
                </a:solidFill>
              </a:defRPr>
            </a:lvl1pPr>
          </a:lstStyle>
          <a:p>
            <a:r>
              <a:rPr lang="en-US"/>
              <a:t>PRESENTATION TITLE (To customize: Insert &gt; Header Footer &gt; Edit Footer Text &gt; Apply to All)</a:t>
            </a:r>
          </a:p>
        </p:txBody>
      </p:sp>
      <p:pic>
        <p:nvPicPr>
          <p:cNvPr id="3" name="Picture 2" descr="Logo&#10;&#10;Description automatically generated">
            <a:extLst>
              <a:ext uri="{FF2B5EF4-FFF2-40B4-BE49-F238E27FC236}">
                <a16:creationId xmlns:a16="http://schemas.microsoft.com/office/drawing/2014/main" id="{208F4067-89FD-F2BC-3C4F-CA4354DFA7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995364842"/>
      </p:ext>
    </p:extLst>
  </p:cSld>
  <p:clrMapOvr>
    <a:masterClrMapping/>
  </p:clrMapOvr>
  <p:extLst>
    <p:ext uri="{DCECCB84-F9BA-43D5-87BE-67443E8EF086}">
      <p15:sldGuideLst xmlns:p15="http://schemas.microsoft.com/office/powerpoint/2012/main">
        <p15:guide id="1" orient="horz" pos="172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5" name="Picture 4" descr="Text, logo&#10;&#10;Description automatically generated">
            <a:extLst>
              <a:ext uri="{FF2B5EF4-FFF2-40B4-BE49-F238E27FC236}">
                <a16:creationId xmlns:a16="http://schemas.microsoft.com/office/drawing/2014/main" id="{60C53942-BB43-2E43-BAE9-8C86769F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bg1"/>
                </a:solidFill>
              </a:defRPr>
            </a:lvl1pPr>
          </a:lstStyle>
          <a:p>
            <a:r>
              <a:rPr lang="en-US"/>
              <a:t>PRESENTATION TITLE (To customize: Insert &gt; Header Footer &gt; Edit Footer Text &gt; Apply to All)</a:t>
            </a:r>
          </a:p>
        </p:txBody>
      </p:sp>
      <p:pic>
        <p:nvPicPr>
          <p:cNvPr id="4" name="Picture 3" descr="Logo&#10;&#10;Description automatically generated">
            <a:extLst>
              <a:ext uri="{FF2B5EF4-FFF2-40B4-BE49-F238E27FC236}">
                <a16:creationId xmlns:a16="http://schemas.microsoft.com/office/drawing/2014/main" id="{440C0742-E7C3-C44E-0C46-F120D0E32D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35317623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5" name="Picture 14" descr="Text, logo&#10;&#10;Description automatically generated">
            <a:extLst>
              <a:ext uri="{FF2B5EF4-FFF2-40B4-BE49-F238E27FC236}">
                <a16:creationId xmlns:a16="http://schemas.microsoft.com/office/drawing/2014/main" id="{84E38981-E5B5-9C4B-B8CB-96FC1248CF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F1C1BA9-EB81-2B40-9E94-5DDE43D2A1B6}"/>
              </a:ext>
            </a:extLst>
          </p:cNvPr>
          <p:cNvSpPr>
            <a:spLocks noGrp="1"/>
          </p:cNvSpPr>
          <p:nvPr>
            <p:ph type="ftr" sz="quarter" idx="17"/>
          </p:nvPr>
        </p:nvSpPr>
        <p:spPr/>
        <p:txBody>
          <a:bodyPr/>
          <a:lstStyle>
            <a:lvl1pPr>
              <a:defRPr>
                <a:solidFill>
                  <a:schemeClr val="bg1"/>
                </a:solidFill>
              </a:defRPr>
            </a:lvl1pPr>
          </a:lstStyle>
          <a:p>
            <a:r>
              <a:rPr lang="en-US"/>
              <a:t>PRESENTATION TITLE (To customize: Insert &gt; Header Footer &gt; Edit Footer Text &gt; Apply to All)</a:t>
            </a:r>
          </a:p>
        </p:txBody>
      </p:sp>
      <p:pic>
        <p:nvPicPr>
          <p:cNvPr id="3" name="Picture 2" descr="Logo&#10;&#10;Description automatically generated">
            <a:extLst>
              <a:ext uri="{FF2B5EF4-FFF2-40B4-BE49-F238E27FC236}">
                <a16:creationId xmlns:a16="http://schemas.microsoft.com/office/drawing/2014/main" id="{DFA81477-0216-FA53-9F76-ABF961D38B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6391656"/>
            <a:ext cx="754200" cy="228600"/>
          </a:xfrm>
          <a:prstGeom prst="rect">
            <a:avLst/>
          </a:prstGeom>
        </p:spPr>
      </p:pic>
    </p:spTree>
    <p:extLst>
      <p:ext uri="{BB962C8B-B14F-4D97-AF65-F5344CB8AC3E}">
        <p14:creationId xmlns:p14="http://schemas.microsoft.com/office/powerpoint/2010/main" val="14834176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1"/>
          <p:cNvSpPr>
            <a:spLocks noGrp="1"/>
          </p:cNvSpPr>
          <p:nvPr>
            <p:ph type="title"/>
          </p:nvPr>
        </p:nvSpPr>
        <p:spPr>
          <a:xfrm>
            <a:off x="1802517" y="2389412"/>
            <a:ext cx="4187371" cy="1783443"/>
          </a:xfrm>
        </p:spPr>
        <p:txBody>
          <a:bodyPr/>
          <a:lstStyle>
            <a:lvl1pPr>
              <a:lnSpc>
                <a:spcPct val="100000"/>
              </a:lnSpc>
              <a:defRPr sz="3600">
                <a:solidFill>
                  <a:srgbClr val="FFFFFF"/>
                </a:solidFill>
                <a:latin typeface="Prometo Medium" panose="020B0704030203060203" pitchFamily="34" charset="0"/>
              </a:defRPr>
            </a:lvl1pPr>
          </a:lstStyle>
          <a:p>
            <a:r>
              <a:rPr lang="en-US"/>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9" name="Picture 8" descr="Text, logo&#10;&#10;Description automatically generated">
            <a:extLst>
              <a:ext uri="{FF2B5EF4-FFF2-40B4-BE49-F238E27FC236}">
                <a16:creationId xmlns:a16="http://schemas.microsoft.com/office/drawing/2014/main" id="{95842CC3-E0BF-FF45-A0E4-A97EF3CB2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503D1906-C08F-3344-8E9A-D0DA1AD254ED}"/>
              </a:ext>
            </a:extLst>
          </p:cNvPr>
          <p:cNvSpPr>
            <a:spLocks noGrp="1"/>
          </p:cNvSpPr>
          <p:nvPr>
            <p:ph type="ftr" sz="quarter" idx="13"/>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826050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p:cNvSpPr>
            <a:spLocks noGrp="1"/>
          </p:cNvSpPr>
          <p:nvPr>
            <p:ph type="title" hasCustomPrompt="1"/>
          </p:nvPr>
        </p:nvSpPr>
        <p:spPr>
          <a:xfrm>
            <a:off x="863324" y="2142277"/>
            <a:ext cx="3071367" cy="1783443"/>
          </a:xfrm>
        </p:spPr>
        <p:txBody>
          <a:bodyPr/>
          <a:lstStyle>
            <a:lvl1pPr>
              <a:lnSpc>
                <a:spcPct val="100000"/>
              </a:lnSpc>
              <a:defRPr sz="3600">
                <a:solidFill>
                  <a:srgbClr val="FFFFFF"/>
                </a:solidFill>
                <a:latin typeface="Prometo Medium" panose="020B0704030203060203" pitchFamily="34" charset="0"/>
              </a:defRPr>
            </a:lvl1pPr>
          </a:lstStyle>
          <a:p>
            <a:r>
              <a:rPr lang="en-US"/>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0" name="Picture 9" descr="Text, logo&#10;&#10;Description automatically generated">
            <a:extLst>
              <a:ext uri="{FF2B5EF4-FFF2-40B4-BE49-F238E27FC236}">
                <a16:creationId xmlns:a16="http://schemas.microsoft.com/office/drawing/2014/main" id="{FA0F21B5-0A26-624D-8343-97BF2C034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A0BE134F-2CF3-F64C-AB00-008C9BB3A23E}"/>
              </a:ext>
            </a:extLst>
          </p:cNvPr>
          <p:cNvSpPr>
            <a:spLocks noGrp="1"/>
          </p:cNvSpPr>
          <p:nvPr>
            <p:ph type="ftr" sz="quarter" idx="13"/>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9143364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B578804E-5FBD-7F4D-8634-437E25FA042F}"/>
              </a:ext>
            </a:extLst>
          </p:cNvPr>
          <p:cNvSpPr>
            <a:spLocks noGrp="1"/>
          </p:cNvSpPr>
          <p:nvPr>
            <p:ph type="ftr" sz="quarter" idx="24"/>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786189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8E820061-E792-B644-8E31-AC9728ED818D}"/>
              </a:ext>
            </a:extLst>
          </p:cNvPr>
          <p:cNvSpPr>
            <a:spLocks noGrp="1"/>
          </p:cNvSpPr>
          <p:nvPr>
            <p:ph type="title" hasCustomPrompt="1"/>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D8CC23AE-7100-AB46-A669-87FDCEAAD337}"/>
              </a:ext>
            </a:extLst>
          </p:cNvPr>
          <p:cNvSpPr>
            <a:spLocks noGrp="1"/>
          </p:cNvSpPr>
          <p:nvPr>
            <p:ph type="ftr" sz="quarter" idx="16"/>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2682626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Oval 4">
            <a:extLst>
              <a:ext uri="{FF2B5EF4-FFF2-40B4-BE49-F238E27FC236}">
                <a16:creationId xmlns:a16="http://schemas.microsoft.com/office/drawing/2014/main" id="{473A290F-976B-5F47-BB8C-1087AEF93EA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p:cNvSpPr>
            <a:spLocks noGrp="1"/>
          </p:cNvSpPr>
          <p:nvPr>
            <p:ph type="title"/>
          </p:nvPr>
        </p:nvSpPr>
        <p:spPr>
          <a:xfrm>
            <a:off x="865566" y="2216418"/>
            <a:ext cx="4187371"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EFAE155F-7E34-DD49-8B26-19F0621382C9}"/>
              </a:ext>
            </a:extLst>
          </p:cNvPr>
          <p:cNvSpPr>
            <a:spLocks noGrp="1"/>
          </p:cNvSpPr>
          <p:nvPr>
            <p:ph type="ftr" sz="quarter" idx="13"/>
          </p:nvPr>
        </p:nvSpPr>
        <p:spPr/>
        <p:txBody>
          <a:bodyPr/>
          <a:lstStyle/>
          <a:p>
            <a:r>
              <a:rPr lang="en-US"/>
              <a:t>PRESENTATION TITLE (To customize: Insert &gt; Header Footer &gt; Edit Footer Text &gt; Apply to All)</a:t>
            </a:r>
          </a:p>
        </p:txBody>
      </p:sp>
      <p:pic>
        <p:nvPicPr>
          <p:cNvPr id="6" name="Picture 5">
            <a:extLst>
              <a:ext uri="{FF2B5EF4-FFF2-40B4-BE49-F238E27FC236}">
                <a16:creationId xmlns:a16="http://schemas.microsoft.com/office/drawing/2014/main" id="{7CF7C8B2-BEE4-FBF9-B386-1CC4B8133E25}"/>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376594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4E3540-9183-704E-B459-77101CB24556}"/>
              </a:ext>
            </a:extLst>
          </p:cNvPr>
          <p:cNvSpPr>
            <a:spLocks noGrp="1"/>
          </p:cNvSpPr>
          <p:nvPr>
            <p:ph type="ftr" sz="quarter" idx="17"/>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347831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BBE49FA-AC60-9E80-607F-C712EB6F831E}"/>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5216325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F503B501-B84F-DB4D-9CF5-2272D4FC2EB4}"/>
              </a:ext>
            </a:extLst>
          </p:cNvPr>
          <p:cNvSpPr>
            <a:spLocks noGrp="1"/>
          </p:cNvSpPr>
          <p:nvPr>
            <p:ph type="ftr" sz="quarter" idx="13"/>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4632095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2989BF63-5EE5-8047-B050-5418BD624C1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45603C74-F050-F342-8B91-9CD942166278}"/>
              </a:ext>
            </a:extLst>
          </p:cNvPr>
          <p:cNvSpPr>
            <a:spLocks noGrp="1"/>
          </p:cNvSpPr>
          <p:nvPr>
            <p:ph type="ftr" sz="quarter" idx="16"/>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1199959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Oval 3">
            <a:extLst>
              <a:ext uri="{FF2B5EF4-FFF2-40B4-BE49-F238E27FC236}">
                <a16:creationId xmlns:a16="http://schemas.microsoft.com/office/drawing/2014/main" id="{561832FE-827D-954B-A2D5-A1116D3AB2E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2" name="Footer Placeholder 1">
            <a:extLst>
              <a:ext uri="{FF2B5EF4-FFF2-40B4-BE49-F238E27FC236}">
                <a16:creationId xmlns:a16="http://schemas.microsoft.com/office/drawing/2014/main" id="{4727BEA9-BFCA-7D4C-911D-F8C6A7B517C5}"/>
              </a:ext>
            </a:extLst>
          </p:cNvPr>
          <p:cNvSpPr>
            <a:spLocks noGrp="1"/>
          </p:cNvSpPr>
          <p:nvPr>
            <p:ph type="ftr" sz="quarter" idx="15"/>
          </p:nvPr>
        </p:nvSpPr>
        <p:spPr/>
        <p:txBody>
          <a:bodyPr/>
          <a:lstStyle/>
          <a:p>
            <a:r>
              <a:rPr lang="en-US"/>
              <a:t>PRESENTATION TITLE (To customize: Insert &gt; Header Footer &gt; Edit Footer Text &gt; Apply to All)</a:t>
            </a:r>
          </a:p>
        </p:txBody>
      </p:sp>
      <p:pic>
        <p:nvPicPr>
          <p:cNvPr id="6" name="Picture 5">
            <a:extLst>
              <a:ext uri="{FF2B5EF4-FFF2-40B4-BE49-F238E27FC236}">
                <a16:creationId xmlns:a16="http://schemas.microsoft.com/office/drawing/2014/main" id="{A77059A8-C993-A97F-3780-8B026F738B85}"/>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39230695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7" name="Oval 6">
            <a:extLst>
              <a:ext uri="{FF2B5EF4-FFF2-40B4-BE49-F238E27FC236}">
                <a16:creationId xmlns:a16="http://schemas.microsoft.com/office/drawing/2014/main" id="{369DB85D-C85B-CC49-8E37-033EBD29C352}"/>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9DA8A1D4-CDD9-4E43-9E1D-0FCCCEEB98DD}"/>
              </a:ext>
            </a:extLst>
          </p:cNvPr>
          <p:cNvSpPr>
            <a:spLocks noGrp="1"/>
          </p:cNvSpPr>
          <p:nvPr>
            <p:ph type="ftr" sz="quarter" idx="16"/>
          </p:nvPr>
        </p:nvSpPr>
        <p:spPr/>
        <p:txBody>
          <a:bodyPr/>
          <a:lstStyle/>
          <a:p>
            <a:r>
              <a:rPr lang="en-US"/>
              <a:t>PRESENTATION TITLE (To customize: Insert &gt; Header Footer &gt; Edit Footer Text &gt; Apply to All)</a:t>
            </a:r>
          </a:p>
        </p:txBody>
      </p:sp>
      <p:pic>
        <p:nvPicPr>
          <p:cNvPr id="4" name="Picture 3">
            <a:extLst>
              <a:ext uri="{FF2B5EF4-FFF2-40B4-BE49-F238E27FC236}">
                <a16:creationId xmlns:a16="http://schemas.microsoft.com/office/drawing/2014/main" id="{28BFD73B-F816-7B7B-0625-524C0D6BD9D1}"/>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5077634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855103" y="-570883"/>
            <a:ext cx="5359399" cy="9161367"/>
          </a:xfrm>
          <a:prstGeom prst="rect">
            <a:avLst/>
          </a:prstGeom>
        </p:spPr>
      </p:pic>
      <p:sp>
        <p:nvSpPr>
          <p:cNvPr id="2" name="Title 1"/>
          <p:cNvSpPr>
            <a:spLocks noGrp="1"/>
          </p:cNvSpPr>
          <p:nvPr>
            <p:ph type="title"/>
          </p:nvPr>
        </p:nvSpPr>
        <p:spPr>
          <a:xfrm>
            <a:off x="847832" y="2330279"/>
            <a:ext cx="3847216"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Picture Placeholder 4"/>
          <p:cNvSpPr>
            <a:spLocks noGrp="1"/>
          </p:cNvSpPr>
          <p:nvPr>
            <p:ph type="pic" sz="quarter" idx="14"/>
          </p:nvPr>
        </p:nvSpPr>
        <p:spPr>
          <a:xfrm>
            <a:off x="5597535" y="1714501"/>
            <a:ext cx="1915373" cy="3962400"/>
          </a:xfrm>
          <a:prstGeom prst="roundRect">
            <a:avLst>
              <a:gd name="adj" fmla="val 11979"/>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F56AC65B-910B-BC4D-BDF5-63469AFEDBFE}"/>
              </a:ext>
            </a:extLst>
          </p:cNvPr>
          <p:cNvSpPr>
            <a:spLocks noGrp="1"/>
          </p:cNvSpPr>
          <p:nvPr>
            <p:ph type="ftr" sz="quarter" idx="15"/>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2919256016"/>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Picture Placeholder 4"/>
          <p:cNvSpPr>
            <a:spLocks noGrp="1"/>
          </p:cNvSpPr>
          <p:nvPr>
            <p:ph type="pic" sz="quarter" idx="14"/>
          </p:nvPr>
        </p:nvSpPr>
        <p:spPr>
          <a:xfrm>
            <a:off x="4778003" y="898902"/>
            <a:ext cx="2532888" cy="5321808"/>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519437C4-20E4-D747-90E4-A20635A965EC}"/>
              </a:ext>
            </a:extLst>
          </p:cNvPr>
          <p:cNvSpPr>
            <a:spLocks noGrp="1"/>
          </p:cNvSpPr>
          <p:nvPr>
            <p:ph type="ftr" sz="quarter" idx="19"/>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8063475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978" y="-7716539"/>
            <a:ext cx="2935516" cy="22532368"/>
          </a:xfrm>
          <a:prstGeom prst="rect">
            <a:avLst/>
          </a:prstGeom>
        </p:spPr>
      </p:pic>
      <p:sp>
        <p:nvSpPr>
          <p:cNvPr id="11" name="Picture Placeholder 4"/>
          <p:cNvSpPr>
            <a:spLocks noGrp="1"/>
          </p:cNvSpPr>
          <p:nvPr>
            <p:ph type="pic" sz="quarter" idx="14"/>
          </p:nvPr>
        </p:nvSpPr>
        <p:spPr>
          <a:xfrm>
            <a:off x="4967986"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44329" y="2330279"/>
            <a:ext cx="3053805" cy="2216200"/>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Footer Placeholder 3">
            <a:extLst>
              <a:ext uri="{FF2B5EF4-FFF2-40B4-BE49-F238E27FC236}">
                <a16:creationId xmlns:a16="http://schemas.microsoft.com/office/drawing/2014/main" id="{4D8058F0-D55B-4143-9C11-920593638A96}"/>
              </a:ext>
            </a:extLst>
          </p:cNvPr>
          <p:cNvSpPr>
            <a:spLocks noGrp="1"/>
          </p:cNvSpPr>
          <p:nvPr>
            <p:ph type="ftr" sz="quarter" idx="15"/>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3467564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185266"/>
            <a:ext cx="5735736" cy="4822460"/>
          </a:xfrm>
          <a:prstGeom prst="rect">
            <a:avLst/>
          </a:prstGeom>
        </p:spPr>
      </p:pic>
      <p:sp>
        <p:nvSpPr>
          <p:cNvPr id="11" name="Picture Placeholder 4"/>
          <p:cNvSpPr>
            <a:spLocks noGrp="1"/>
          </p:cNvSpPr>
          <p:nvPr>
            <p:ph type="pic" sz="quarter" idx="14"/>
          </p:nvPr>
        </p:nvSpPr>
        <p:spPr>
          <a:xfrm>
            <a:off x="5908538" y="1459992"/>
            <a:ext cx="5315318" cy="298775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4" name="Title 3">
            <a:extLst>
              <a:ext uri="{FF2B5EF4-FFF2-40B4-BE49-F238E27FC236}">
                <a16:creationId xmlns:a16="http://schemas.microsoft.com/office/drawing/2014/main" id="{2E69B6C5-DEEB-5D4B-A903-DA4ADF5D8579}"/>
              </a:ext>
            </a:extLst>
          </p:cNvPr>
          <p:cNvSpPr>
            <a:spLocks noGrp="1"/>
          </p:cNvSpPr>
          <p:nvPr>
            <p:ph type="title" hasCustomPrompt="1"/>
          </p:nvPr>
        </p:nvSpPr>
        <p:spPr>
          <a:xfrm>
            <a:off x="838201" y="2343834"/>
            <a:ext cx="3791672" cy="1067186"/>
          </a:xfrm>
        </p:spPr>
        <p:txBody>
          <a:bodyPr/>
          <a:lstStyle>
            <a:lvl1pPr>
              <a:lnSpc>
                <a:spcPct val="100000"/>
              </a:lnSpc>
              <a:defRPr/>
            </a:lvl1pPr>
          </a:lstStyle>
          <a:p>
            <a:r>
              <a:rPr lang="en-US"/>
              <a:t>Click to Edit Master Title Style</a:t>
            </a:r>
          </a:p>
        </p:txBody>
      </p:sp>
      <p:sp>
        <p:nvSpPr>
          <p:cNvPr id="6" name="Text Placeholder 5">
            <a:extLst>
              <a:ext uri="{FF2B5EF4-FFF2-40B4-BE49-F238E27FC236}">
                <a16:creationId xmlns:a16="http://schemas.microsoft.com/office/drawing/2014/main" id="{5258F5F3-AEE6-854A-BE02-1B821FDEAD25}"/>
              </a:ext>
            </a:extLst>
          </p:cNvPr>
          <p:cNvSpPr>
            <a:spLocks noGrp="1"/>
          </p:cNvSpPr>
          <p:nvPr>
            <p:ph type="body" sz="quarter" idx="15"/>
          </p:nvPr>
        </p:nvSpPr>
        <p:spPr>
          <a:xfrm>
            <a:off x="838200" y="3538539"/>
            <a:ext cx="4208463" cy="2214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886C9055-F6AF-BA4A-A78F-FC82C6C7CDD8}"/>
              </a:ext>
            </a:extLst>
          </p:cNvPr>
          <p:cNvSpPr>
            <a:spLocks noGrp="1"/>
          </p:cNvSpPr>
          <p:nvPr>
            <p:ph type="ftr" sz="quarter" idx="16"/>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12423170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023" y="1277828"/>
            <a:ext cx="7470157" cy="4386036"/>
          </a:xfrm>
          <a:prstGeom prst="rect">
            <a:avLst/>
          </a:prstGeom>
        </p:spPr>
      </p:pic>
      <p:sp>
        <p:nvSpPr>
          <p:cNvPr id="11" name="Picture Placeholder 4"/>
          <p:cNvSpPr>
            <a:spLocks noGrp="1"/>
          </p:cNvSpPr>
          <p:nvPr>
            <p:ph type="pic" sz="quarter" idx="14"/>
          </p:nvPr>
        </p:nvSpPr>
        <p:spPr>
          <a:xfrm>
            <a:off x="5398855" y="1565330"/>
            <a:ext cx="5641445" cy="357380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47828" y="2330279"/>
            <a:ext cx="3788188"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63DC7804-B0C1-B947-933A-E34E37C0AE6E}"/>
              </a:ext>
            </a:extLst>
          </p:cNvPr>
          <p:cNvSpPr>
            <a:spLocks noGrp="1"/>
          </p:cNvSpPr>
          <p:nvPr>
            <p:ph type="ftr" sz="quarter" idx="15"/>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3559190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2529" y="913305"/>
            <a:ext cx="5343632" cy="7508718"/>
          </a:xfrm>
          <a:prstGeom prst="rect">
            <a:avLst/>
          </a:prstGeom>
        </p:spPr>
      </p:pic>
      <p:sp>
        <p:nvSpPr>
          <p:cNvPr id="11" name="Picture Placeholder 4"/>
          <p:cNvSpPr>
            <a:spLocks noGrp="1"/>
          </p:cNvSpPr>
          <p:nvPr>
            <p:ph type="pic" sz="quarter" idx="14"/>
          </p:nvPr>
        </p:nvSpPr>
        <p:spPr>
          <a:xfrm>
            <a:off x="5847029"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47827" y="2330279"/>
            <a:ext cx="3735179"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4FC8F0EE-0EF6-D142-9738-28B17A8934CE}"/>
              </a:ext>
            </a:extLst>
          </p:cNvPr>
          <p:cNvSpPr>
            <a:spLocks noGrp="1"/>
          </p:cNvSpPr>
          <p:nvPr>
            <p:ph type="ftr" sz="quarter" idx="15"/>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392316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4" name="Picture 3">
            <a:extLst>
              <a:ext uri="{FF2B5EF4-FFF2-40B4-BE49-F238E27FC236}">
                <a16:creationId xmlns:a16="http://schemas.microsoft.com/office/drawing/2014/main" id="{2387C6CF-F17B-6ED9-DE1B-A8831BFA6A47}"/>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5473740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4"/>
          <p:cNvSpPr>
            <a:spLocks noGrp="1"/>
          </p:cNvSpPr>
          <p:nvPr>
            <p:ph type="pic" sz="quarter" idx="14"/>
          </p:nvPr>
        </p:nvSpPr>
        <p:spPr>
          <a:xfrm>
            <a:off x="5116064" y="1136822"/>
            <a:ext cx="2161903" cy="4703805"/>
          </a:xfrm>
          <a:prstGeom prst="roundRect">
            <a:avLst>
              <a:gd name="adj" fmla="val 12258"/>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12" name="Picture Placeholder 4"/>
          <p:cNvSpPr>
            <a:spLocks noGrp="1"/>
          </p:cNvSpPr>
          <p:nvPr>
            <p:ph type="pic" sz="quarter" idx="15"/>
          </p:nvPr>
        </p:nvSpPr>
        <p:spPr>
          <a:xfrm>
            <a:off x="7679581" y="1136822"/>
            <a:ext cx="2157984" cy="4700016"/>
          </a:xfrm>
          <a:prstGeom prst="roundRect">
            <a:avLst>
              <a:gd name="adj" fmla="val 10494"/>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39178" y="1136822"/>
            <a:ext cx="2157984" cy="4700016"/>
          </a:xfrm>
          <a:prstGeom prst="roundRect">
            <a:avLst>
              <a:gd name="adj" fmla="val 10763"/>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47828" y="2330279"/>
            <a:ext cx="3667110" cy="1783443"/>
          </a:xfrm>
        </p:spPr>
        <p:txBody>
          <a:bodyPr/>
          <a:lstStyle>
            <a:lvl1pPr>
              <a:lnSpc>
                <a:spcPct val="100000"/>
              </a:lnSpc>
              <a:defRPr sz="3600">
                <a:latin typeface="Prometo Medium" panose="020B070403020306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357C4E10-6706-1045-ACDB-435AD49DB119}"/>
              </a:ext>
            </a:extLst>
          </p:cNvPr>
          <p:cNvSpPr>
            <a:spLocks noGrp="1"/>
          </p:cNvSpPr>
          <p:nvPr>
            <p:ph type="ftr" sz="quarter" idx="17"/>
          </p:nvPr>
        </p:nvSpPr>
        <p:spPr/>
        <p:txBody>
          <a:bodyPr/>
          <a:lstStyle/>
          <a:p>
            <a:r>
              <a:rPr lang="en-US"/>
              <a:t>PRESENTATION TITLE (To customize: Insert &gt; Header Footer &gt; Edit Footer Text &gt; Apply to All)</a:t>
            </a:r>
          </a:p>
        </p:txBody>
      </p:sp>
    </p:spTree>
    <p:extLst>
      <p:ext uri="{BB962C8B-B14F-4D97-AF65-F5344CB8AC3E}">
        <p14:creationId xmlns:p14="http://schemas.microsoft.com/office/powerpoint/2010/main" val="25774681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124142"/>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124142"/>
            <a:ext cx="2408238" cy="4909739"/>
          </a:xfrm>
          <a:prstGeom prst="rect">
            <a:avLst/>
          </a:prstGeom>
        </p:spPr>
      </p:pic>
      <p:sp>
        <p:nvSpPr>
          <p:cNvPr id="16" name="Picture Placeholder 4"/>
          <p:cNvSpPr>
            <a:spLocks noGrp="1"/>
          </p:cNvSpPr>
          <p:nvPr>
            <p:ph type="pic" sz="quarter" idx="15"/>
          </p:nvPr>
        </p:nvSpPr>
        <p:spPr>
          <a:xfrm>
            <a:off x="-411681"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9" name="Picture 8" descr="Text, logo&#10;&#10;Description automatically generated">
            <a:extLst>
              <a:ext uri="{FF2B5EF4-FFF2-40B4-BE49-F238E27FC236}">
                <a16:creationId xmlns:a16="http://schemas.microsoft.com/office/drawing/2014/main" id="{BA26DE9B-BB1B-BA4F-843D-A43209321B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EB463401-E173-4A44-B82E-2F6AD66138CF}"/>
              </a:ext>
            </a:extLst>
          </p:cNvPr>
          <p:cNvSpPr>
            <a:spLocks noGrp="1"/>
          </p:cNvSpPr>
          <p:nvPr>
            <p:ph type="title"/>
          </p:nvPr>
        </p:nvSpPr>
        <p:spPr>
          <a:xfrm>
            <a:off x="5365375" y="1097280"/>
            <a:ext cx="6064625" cy="999994"/>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598F5EB1-48F3-834A-BCC6-E7EB81657C8B}"/>
              </a:ext>
            </a:extLst>
          </p:cNvPr>
          <p:cNvSpPr>
            <a:spLocks noGrp="1"/>
          </p:cNvSpPr>
          <p:nvPr>
            <p:ph sz="quarter" idx="17"/>
          </p:nvPr>
        </p:nvSpPr>
        <p:spPr>
          <a:xfrm>
            <a:off x="5325034" y="2071128"/>
            <a:ext cx="6104965" cy="3011860"/>
          </a:xfrm>
          <a:prstGeom prst="rect">
            <a:avLst/>
          </a:prstGeo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B7C6C6-2D8F-0D4E-9012-8B309C3666C1}"/>
              </a:ext>
            </a:extLst>
          </p:cNvPr>
          <p:cNvSpPr>
            <a:spLocks noGrp="1"/>
          </p:cNvSpPr>
          <p:nvPr>
            <p:ph type="ftr" sz="quarter" idx="18"/>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36975167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909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baseline="0">
                <a:latin typeface="Prometo Medium" panose="020B0704030203060203" pitchFamily="34" charset="0"/>
              </a:defRPr>
            </a:lvl1pPr>
          </a:lstStyle>
          <a:p>
            <a:endParaRPr lang="en-US"/>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a:p>
        </p:txBody>
      </p:sp>
      <p:pic>
        <p:nvPicPr>
          <p:cNvPr id="4" name="Picture 3">
            <a:extLst>
              <a:ext uri="{FF2B5EF4-FFF2-40B4-BE49-F238E27FC236}">
                <a16:creationId xmlns:a16="http://schemas.microsoft.com/office/drawing/2014/main" id="{C9CC8EEB-CB1C-7F58-8A6E-99F87398BB15}"/>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18775152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2314730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12373283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a:p>
        </p:txBody>
      </p:sp>
    </p:spTree>
    <p:extLst>
      <p:ext uri="{BB962C8B-B14F-4D97-AF65-F5344CB8AC3E}">
        <p14:creationId xmlns:p14="http://schemas.microsoft.com/office/powerpoint/2010/main" val="46333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a:p>
        </p:txBody>
      </p:sp>
      <p:pic>
        <p:nvPicPr>
          <p:cNvPr id="2" name="Picture 1">
            <a:extLst>
              <a:ext uri="{FF2B5EF4-FFF2-40B4-BE49-F238E27FC236}">
                <a16:creationId xmlns:a16="http://schemas.microsoft.com/office/drawing/2014/main" id="{5370176A-8396-4C7E-D722-8E8E78F62E16}"/>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41143075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spTree>
    <p:extLst>
      <p:ext uri="{BB962C8B-B14F-4D97-AF65-F5344CB8AC3E}">
        <p14:creationId xmlns:p14="http://schemas.microsoft.com/office/powerpoint/2010/main" val="26936848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a:solidFill>
                <a:schemeClr val="bg1"/>
              </a:solidFill>
            </a:endParaRPr>
          </a:p>
        </p:txBody>
      </p:sp>
    </p:spTree>
    <p:extLst>
      <p:ext uri="{BB962C8B-B14F-4D97-AF65-F5344CB8AC3E}">
        <p14:creationId xmlns:p14="http://schemas.microsoft.com/office/powerpoint/2010/main" val="396534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2" name="Picture 1">
            <a:extLst>
              <a:ext uri="{FF2B5EF4-FFF2-40B4-BE49-F238E27FC236}">
                <a16:creationId xmlns:a16="http://schemas.microsoft.com/office/drawing/2014/main" id="{9D26BA4D-F680-3461-C4D2-8BC66B75A25B}"/>
              </a:ext>
            </a:extLst>
          </p:cNvPr>
          <p:cNvPicPr>
            <a:picLocks noChangeAspect="1"/>
          </p:cNvPicPr>
          <p:nvPr userDrawn="1"/>
        </p:nvPicPr>
        <p:blipFill>
          <a:blip r:embed="rId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4461140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a:t>Click To Edit Master Title Style</a:t>
            </a:r>
          </a:p>
        </p:txBody>
      </p:sp>
    </p:spTree>
    <p:extLst>
      <p:ext uri="{BB962C8B-B14F-4D97-AF65-F5344CB8AC3E}">
        <p14:creationId xmlns:p14="http://schemas.microsoft.com/office/powerpoint/2010/main" val="38885254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4" name="Picture 3">
            <a:extLst>
              <a:ext uri="{FF2B5EF4-FFF2-40B4-BE49-F238E27FC236}">
                <a16:creationId xmlns:a16="http://schemas.microsoft.com/office/drawing/2014/main" id="{7300EE7F-DE8A-B5F0-FC1C-F0D0919B3317}"/>
              </a:ext>
            </a:extLst>
          </p:cNvPr>
          <p:cNvPicPr>
            <a:picLocks noChangeAspect="1"/>
          </p:cNvPicPr>
          <p:nvPr userDrawn="1"/>
        </p:nvPicPr>
        <p:blipFill>
          <a:blip r:embed="rId3"/>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41008185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889344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1079890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6248843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2544378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1388366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358499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1461985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16197844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image" Target="../media/image2.png"/><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image" Target="../media/image1.png"/><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theme" Target="../theme/theme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image" Target="../media/image2.png"/><Relationship Id="rId20" Type="http://schemas.openxmlformats.org/officeDocument/2006/relationships/slideLayout" Target="../slideLayouts/slideLayout103.xml"/><Relationship Id="rId41" Type="http://schemas.openxmlformats.org/officeDocument/2006/relationships/slideLayout" Target="../slideLayouts/slideLayout1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10" Type="http://schemas.openxmlformats.org/officeDocument/2006/relationships/theme" Target="../theme/theme4.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endParaRPr lang="en-US"/>
          </a:p>
          <a:p>
            <a:pPr lvl="2"/>
            <a:r>
              <a:rPr lang="en-US"/>
              <a:t>Write here text</a:t>
            </a:r>
          </a:p>
          <a:p>
            <a:pPr lvl="3"/>
            <a:r>
              <a:rPr lang="en-US"/>
              <a:t>Write here text</a:t>
            </a:r>
          </a:p>
          <a:p>
            <a:pPr lvl="4"/>
            <a:r>
              <a:rPr lang="en-US"/>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8" name="TextBox 7"/>
          <p:cNvSpPr txBox="1"/>
          <p:nvPr userDrawn="1"/>
        </p:nvSpPr>
        <p:spPr>
          <a:xfrm>
            <a:off x="1604355" y="6390178"/>
            <a:ext cx="4023361" cy="261610"/>
          </a:xfrm>
          <a:prstGeom prst="rect">
            <a:avLst/>
          </a:prstGeom>
          <a:noFill/>
        </p:spPr>
        <p:txBody>
          <a:bodyPr wrap="square" rtlCol="0">
            <a:spAutoFit/>
          </a:bodyPr>
          <a:lstStyle/>
          <a:p>
            <a:r>
              <a:rPr lang="en-US" sz="1100"/>
              <a:t>| In collaboration with NCPDP</a:t>
            </a:r>
          </a:p>
        </p:txBody>
      </p:sp>
      <p:pic>
        <p:nvPicPr>
          <p:cNvPr id="4" name="Picture 3">
            <a:extLst>
              <a:ext uri="{FF2B5EF4-FFF2-40B4-BE49-F238E27FC236}">
                <a16:creationId xmlns:a16="http://schemas.microsoft.com/office/drawing/2014/main" id="{DF78A5E1-1F90-AA37-54D9-18556B1DFAF8}"/>
              </a:ext>
            </a:extLst>
          </p:cNvPr>
          <p:cNvPicPr>
            <a:picLocks noChangeAspect="1"/>
          </p:cNvPicPr>
          <p:nvPr userDrawn="1"/>
        </p:nvPicPr>
        <p:blipFill>
          <a:blip r:embed="rId47"/>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789" r:id="rId41"/>
    <p:sldLayoutId id="2147483688" r:id="rId42"/>
    <p:sldLayoutId id="2147483779" r:id="rId43"/>
    <p:sldLayoutId id="2147483792" r:id="rId44"/>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Trebuchet MS" panose="020B0603020202020204"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1097280"/>
            <a:ext cx="10591800" cy="999994"/>
          </a:xfrm>
          <a:prstGeom prst="rect">
            <a:avLst/>
          </a:prstGeom>
          <a:effectLst/>
        </p:spPr>
        <p:txBody>
          <a:bodyPr vert="horz" wrap="square" lIns="0" tIns="0" rIns="0" bIns="0" rtlCol="0" anchor="t" anchorCtr="0">
            <a:noAutofit/>
          </a:bodyPr>
          <a:lstStyle/>
          <a:p>
            <a:r>
              <a:rPr lang="en-US"/>
              <a:t>Your Title Here</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18" name="Picture 17" descr="Logo&#10;&#10;Description automatically generated">
            <a:extLst>
              <a:ext uri="{FF2B5EF4-FFF2-40B4-BE49-F238E27FC236}">
                <a16:creationId xmlns:a16="http://schemas.microsoft.com/office/drawing/2014/main" id="{D2F14B87-576C-5E42-9BFC-6319B34AC1C0}"/>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p:spPr>
      </p:pic>
      <p:sp>
        <p:nvSpPr>
          <p:cNvPr id="4" name="Text Placeholder 3">
            <a:extLst>
              <a:ext uri="{FF2B5EF4-FFF2-40B4-BE49-F238E27FC236}">
                <a16:creationId xmlns:a16="http://schemas.microsoft.com/office/drawing/2014/main" id="{A2DAA89A-6C82-3544-ADB9-0812022BAB80}"/>
              </a:ext>
            </a:extLst>
          </p:cNvPr>
          <p:cNvSpPr>
            <a:spLocks noGrp="1"/>
          </p:cNvSpPr>
          <p:nvPr>
            <p:ph type="body" idx="1"/>
          </p:nvPr>
        </p:nvSpPr>
        <p:spPr>
          <a:xfrm>
            <a:off x="850392" y="1801241"/>
            <a:ext cx="1059180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BC3790B-ADBB-8843-938C-061678CFD769}"/>
              </a:ext>
            </a:extLst>
          </p:cNvPr>
          <p:cNvSpPr>
            <a:spLocks noGrp="1"/>
          </p:cNvSpPr>
          <p:nvPr>
            <p:ph type="ftr" sz="quarter" idx="3"/>
          </p:nvPr>
        </p:nvSpPr>
        <p:spPr>
          <a:xfrm>
            <a:off x="859219" y="428516"/>
            <a:ext cx="10570781" cy="365125"/>
          </a:xfrm>
          <a:prstGeom prst="rect">
            <a:avLst/>
          </a:prstGeom>
        </p:spPr>
        <p:txBody>
          <a:bodyPr vert="horz" lIns="0" tIns="0" rIns="0" bIns="0" rtlCol="0" anchor="ctr"/>
          <a:lstStyle>
            <a:lvl1pPr algn="l">
              <a:defRPr lang="en-US" sz="1000" b="0" i="0" kern="1200" spc="0" baseline="0" dirty="0">
                <a:solidFill>
                  <a:schemeClr val="accent1"/>
                </a:solidFill>
                <a:latin typeface="Century Gothic" panose="020B0502020202020204" pitchFamily="34" charset="0"/>
                <a:ea typeface="+mj-ea"/>
                <a:cs typeface="+mj-cs"/>
              </a:defRPr>
            </a:lvl1pPr>
          </a:lstStyle>
          <a:p>
            <a:r>
              <a:rPr lang="en-US"/>
              <a:t>Harmonization of Dosing Designations for Oral Liquid Medications Across Acute &amp; Ambulatory Care Settings </a:t>
            </a:r>
          </a:p>
        </p:txBody>
      </p:sp>
      <p:pic>
        <p:nvPicPr>
          <p:cNvPr id="7" name="Picture 6">
            <a:extLst>
              <a:ext uri="{FF2B5EF4-FFF2-40B4-BE49-F238E27FC236}">
                <a16:creationId xmlns:a16="http://schemas.microsoft.com/office/drawing/2014/main" id="{F41C57B3-A556-4DEE-8554-772E5D117245}"/>
              </a:ext>
            </a:extLst>
          </p:cNvPr>
          <p:cNvPicPr>
            <a:picLocks noChangeAspect="1"/>
          </p:cNvPicPr>
          <p:nvPr userDrawn="1"/>
        </p:nvPicPr>
        <p:blipFill>
          <a:blip r:embed="rId42"/>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1425457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90" r:id="rId38"/>
    <p:sldLayoutId id="2147483791" r:id="rId39"/>
  </p:sldLayoutIdLst>
  <p:hf hdr="0" dt="0"/>
  <p:txStyles>
    <p:title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296">
          <p15:clr>
            <a:srgbClr val="F26B43"/>
          </p15:clr>
        </p15:guide>
        <p15:guide id="29" pos="7200">
          <p15:clr>
            <a:srgbClr val="F26B43"/>
          </p15:clr>
        </p15:guide>
        <p15:guide id="48" pos="528">
          <p15:clr>
            <a:srgbClr val="F26B43"/>
          </p15:clr>
        </p15:guide>
        <p15:guide id="51" orient="horz" pos="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endParaRPr lang="en-US"/>
          </a:p>
          <a:p>
            <a:pPr lvl="2"/>
            <a:r>
              <a:rPr lang="en-US"/>
              <a:t>Write here text</a:t>
            </a:r>
          </a:p>
          <a:p>
            <a:pPr lvl="3"/>
            <a:r>
              <a:rPr lang="en-US"/>
              <a:t>Write here text</a:t>
            </a:r>
          </a:p>
          <a:p>
            <a:pPr lvl="4"/>
            <a:r>
              <a:rPr lang="en-US"/>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a:latin typeface="Century Gothic" panose="020B0502020202020204" pitchFamily="34" charset="0"/>
              </a:rPr>
              <a:t>HIMSS Overview</a:t>
            </a:r>
          </a:p>
        </p:txBody>
      </p:sp>
      <p:pic>
        <p:nvPicPr>
          <p:cNvPr id="4" name="Picture 3">
            <a:extLst>
              <a:ext uri="{FF2B5EF4-FFF2-40B4-BE49-F238E27FC236}">
                <a16:creationId xmlns:a16="http://schemas.microsoft.com/office/drawing/2014/main" id="{3ED94EFC-11FB-B527-FADA-160630B2F572}"/>
              </a:ext>
            </a:extLst>
          </p:cNvPr>
          <p:cNvPicPr>
            <a:picLocks noChangeAspect="1"/>
          </p:cNvPicPr>
          <p:nvPr userDrawn="1"/>
        </p:nvPicPr>
        <p:blipFill>
          <a:blip r:embed="rId46"/>
          <a:stretch>
            <a:fillRect/>
          </a:stretch>
        </p:blipFill>
        <p:spPr>
          <a:xfrm>
            <a:off x="10602032" y="6390178"/>
            <a:ext cx="754771" cy="227164"/>
          </a:xfrm>
          <a:prstGeom prst="rect">
            <a:avLst/>
          </a:prstGeom>
        </p:spPr>
      </p:pic>
    </p:spTree>
    <p:extLst>
      <p:ext uri="{BB962C8B-B14F-4D97-AF65-F5344CB8AC3E}">
        <p14:creationId xmlns:p14="http://schemas.microsoft.com/office/powerpoint/2010/main" val="26680998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75" r:id="rId40"/>
    <p:sldLayoutId id="2147483776" r:id="rId41"/>
    <p:sldLayoutId id="2147483777" r:id="rId42"/>
    <p:sldLayoutId id="2147483778" r:id="rId43"/>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b="0" i="0" kern="1200">
          <a:solidFill>
            <a:schemeClr val="tx1">
              <a:alpha val="70000"/>
            </a:schemeClr>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6742D5-DCAE-4740-A469-5B46B5EE4727}" type="slidenum">
              <a:rPr lang="en-US" smtClean="0"/>
              <a:t>‹#›</a:t>
            </a:fld>
            <a:endParaRPr lang="en-US"/>
          </a:p>
        </p:txBody>
      </p:sp>
      <p:sp>
        <p:nvSpPr>
          <p:cNvPr id="7" name="Rectangle 6"/>
          <p:cNvSpPr/>
          <p:nvPr/>
        </p:nvSpPr>
        <p:spPr>
          <a:xfrm>
            <a:off x="3" y="2"/>
            <a:ext cx="12191999" cy="233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1678362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sldNum="0" hdr="0" dt="0"/>
  <p:txStyles>
    <p:titleStyle>
      <a:lvl1pPr algn="l" defTabSz="685783" rtl="0" eaLnBrk="1" latinLnBrk="0" hangingPunct="1">
        <a:lnSpc>
          <a:spcPct val="90000"/>
        </a:lnSpc>
        <a:spcBef>
          <a:spcPct val="0"/>
        </a:spcBef>
        <a:buNone/>
        <a:defRPr sz="4000" b="1" kern="1200">
          <a:solidFill>
            <a:schemeClr val="accent2"/>
          </a:solidFill>
          <a:latin typeface="+mn-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8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heartdisease/pharmacist.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srx.com/expanding-role-community-pharmacist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5.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https://www.cms.gov/About-CMS/Agency-Information/OMH/Downloads/Data-Snapshots-Diabetes.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diabetesjournals.org/care/article-abstract/45/8/1814/147083/Projected-Impact-of-the-Medicare-Part-D-Senior?redirectedFrom=fulltext" TargetMode="External"/><Relationship Id="rId4" Type="http://schemas.openxmlformats.org/officeDocument/2006/relationships/hyperlink" Target="https://www.jmcp.org/doi/pdf/10.18553/jmcp.2020.26.9.1099?download=tru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ncpdp.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0.xml"/><Relationship Id="rId4" Type="http://schemas.openxmlformats.org/officeDocument/2006/relationships/hyperlink" Target="https://www.cms.gov/medicare/meaningful-measures-framework/meaningful-measures-20-moving-measure-reduction-modernizatio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pqaalliance.org/pqa-measur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actioncenter.pharmacist.com/campaign/provider-status-for-pharmacist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ww.ncpdp.org/membership.a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pdp.org/Webinars.aspx" TargetMode="External"/><Relationship Id="rId2" Type="http://schemas.openxmlformats.org/officeDocument/2006/relationships/notesSlide" Target="../notesSlides/notesSlide35.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4.xml"/><Relationship Id="rId4" Type="http://schemas.openxmlformats.org/officeDocument/2006/relationships/hyperlink" Target="https://ncpdp.org/Educational-Summit.aspx"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ncpdp.org/AC/call-for-proposals-info.aspx" TargetMode="External"/><Relationship Id="rId2" Type="http://schemas.openxmlformats.org/officeDocument/2006/relationships/notesSlide" Target="../notesSlides/notesSlide37.xml"/><Relationship Id="rId1" Type="http://schemas.openxmlformats.org/officeDocument/2006/relationships/slideLayout" Target="../slideLayouts/slideLayout44.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hyperlink" Target="https://www.himss.org/global-conference/program-special-forum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hyperlink" Target="https://www.himss.org/global-conference/registration-info-pric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24.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hyperlink" Target="mailto:gwynne.jelbaoui@hims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1288931" y="2391589"/>
            <a:ext cx="9763844" cy="1783443"/>
          </a:xfrm>
          <a:prstGeom prst="rect">
            <a:avLst/>
          </a:prstGeom>
        </p:spPr>
        <p:txBody>
          <a:bodyPr wrap="square" lIns="0" tIns="45720" rIns="0" bIns="45720" anchor="t"/>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nSpc>
                <a:spcPct val="100000"/>
              </a:lnSpc>
            </a:pPr>
            <a:r>
              <a:rPr lang="en-US">
                <a:solidFill>
                  <a:schemeClr val="bg1"/>
                </a:solidFill>
                <a:effectLst/>
                <a:latin typeface="+mj-lt"/>
                <a:ea typeface="Calibri" panose="020F0502020204030204" pitchFamily="34" charset="0"/>
              </a:rPr>
              <a:t>Expanding Pharmacists’ Participation in Value-Based </a:t>
            </a:r>
            <a:r>
              <a:rPr lang="en-US">
                <a:solidFill>
                  <a:schemeClr val="bg1"/>
                </a:solidFill>
                <a:latin typeface="+mj-lt"/>
                <a:ea typeface="Calibri" panose="020F0502020204030204" pitchFamily="34" charset="0"/>
              </a:rPr>
              <a:t>Arrangements (VBAs):</a:t>
            </a:r>
            <a:r>
              <a:rPr lang="en-US">
                <a:solidFill>
                  <a:schemeClr val="bg1"/>
                </a:solidFill>
                <a:effectLst/>
                <a:latin typeface="+mj-lt"/>
                <a:ea typeface="Calibri" panose="020F0502020204030204" pitchFamily="34" charset="0"/>
              </a:rPr>
              <a:t> A Look at NCPDP Standards &amp; its VBA Roadmap</a:t>
            </a:r>
          </a:p>
          <a:p>
            <a:pPr>
              <a:lnSpc>
                <a:spcPct val="100000"/>
              </a:lnSpc>
            </a:pPr>
            <a:endParaRPr lang="en-US" sz="4000">
              <a:solidFill>
                <a:schemeClr val="bg1"/>
              </a:solidFill>
              <a:effectLst/>
              <a:latin typeface="+mj-lt"/>
              <a:ea typeface="Calibri" panose="020F0502020204030204" pitchFamily="34" charset="0"/>
            </a:endParaRPr>
          </a:p>
          <a:p>
            <a:pPr>
              <a:lnSpc>
                <a:spcPct val="100000"/>
              </a:lnSpc>
            </a:pPr>
            <a:endParaRPr lang="en-US" sz="4000" i="0">
              <a:solidFill>
                <a:schemeClr val="bg1"/>
              </a:solidFill>
              <a:latin typeface="+mj-lt"/>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a:p>
        </p:txBody>
      </p:sp>
      <p:sp>
        <p:nvSpPr>
          <p:cNvPr id="3" name="TextBox 2"/>
          <p:cNvSpPr txBox="1"/>
          <p:nvPr/>
        </p:nvSpPr>
        <p:spPr>
          <a:xfrm>
            <a:off x="1288931" y="4466411"/>
            <a:ext cx="4681778" cy="707886"/>
          </a:xfrm>
          <a:prstGeom prst="rect">
            <a:avLst/>
          </a:prstGeom>
          <a:noFill/>
        </p:spPr>
        <p:txBody>
          <a:bodyPr wrap="square" rtlCol="0">
            <a:spAutoFit/>
          </a:bodyPr>
          <a:lstStyle/>
          <a:p>
            <a:r>
              <a:rPr lang="en-US" sz="2000">
                <a:solidFill>
                  <a:schemeClr val="accent2"/>
                </a:solidFill>
                <a:latin typeface="+mj-lt"/>
              </a:rPr>
              <a:t>Pharmacy Informatics Town Hall</a:t>
            </a:r>
          </a:p>
          <a:p>
            <a:r>
              <a:rPr lang="en-US" sz="2000">
                <a:solidFill>
                  <a:schemeClr val="accent2"/>
                </a:solidFill>
                <a:latin typeface="+mj-lt"/>
              </a:rPr>
              <a:t>September 27, 2022</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D2B-1247-4BB1-8717-1057189EC9C4}"/>
              </a:ext>
            </a:extLst>
          </p:cNvPr>
          <p:cNvSpPr>
            <a:spLocks noGrp="1"/>
          </p:cNvSpPr>
          <p:nvPr>
            <p:ph type="title"/>
          </p:nvPr>
        </p:nvSpPr>
        <p:spPr>
          <a:xfrm>
            <a:off x="854698" y="309942"/>
            <a:ext cx="11163131" cy="1028700"/>
          </a:xfrm>
        </p:spPr>
        <p:txBody>
          <a:bodyPr/>
          <a:lstStyle/>
          <a:p>
            <a:pPr>
              <a:lnSpc>
                <a:spcPct val="100000"/>
              </a:lnSpc>
            </a:pPr>
            <a:r>
              <a:rPr lang="en-US" sz="3200" b="1">
                <a:latin typeface="+mj-lt"/>
              </a:rPr>
              <a:t>An NCPDP Strategic Priority is to ensure the goal of VBAs to enhance outcomes and lower total cost of care</a:t>
            </a:r>
          </a:p>
        </p:txBody>
      </p:sp>
      <p:pic>
        <p:nvPicPr>
          <p:cNvPr id="7" name="Content Placeholder 6" descr="Graphical user interface, application&#10;&#10;Description automatically generated">
            <a:extLst>
              <a:ext uri="{FF2B5EF4-FFF2-40B4-BE49-F238E27FC236}">
                <a16:creationId xmlns:a16="http://schemas.microsoft.com/office/drawing/2014/main" id="{609B5AE0-C132-536A-F109-07715A7310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5674" y="1516799"/>
            <a:ext cx="8622940" cy="4873379"/>
          </a:xfr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5A6E2FB8-37AF-49DA-AB23-9EEEB9760785}"/>
              </a:ext>
            </a:extLst>
          </p:cNvPr>
          <p:cNvSpPr>
            <a:spLocks noGrp="1"/>
          </p:cNvSpPr>
          <p:nvPr>
            <p:ph type="sldNum" sz="quarter" idx="12"/>
          </p:nvPr>
        </p:nvSpPr>
        <p:spPr/>
        <p:txBody>
          <a:bodyPr/>
          <a:lstStyle/>
          <a:p>
            <a:fld id="{2F8AF2E6-64A8-0F46-AF27-0A96D82A033B}" type="slidenum">
              <a:rPr lang="en-US" smtClean="0"/>
              <a:pPr/>
              <a:t>10</a:t>
            </a:fld>
            <a:endParaRPr lang="en-US"/>
          </a:p>
        </p:txBody>
      </p:sp>
    </p:spTree>
    <p:extLst>
      <p:ext uri="{BB962C8B-B14F-4D97-AF65-F5344CB8AC3E}">
        <p14:creationId xmlns:p14="http://schemas.microsoft.com/office/powerpoint/2010/main" val="129011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62EAB-DBA9-424D-B332-2336D25858C9}"/>
              </a:ext>
            </a:extLst>
          </p:cNvPr>
          <p:cNvSpPr>
            <a:spLocks noGrp="1"/>
          </p:cNvSpPr>
          <p:nvPr>
            <p:ph idx="1"/>
          </p:nvPr>
        </p:nvSpPr>
        <p:spPr>
          <a:xfrm>
            <a:off x="851180" y="1181736"/>
            <a:ext cx="9833429" cy="5319245"/>
          </a:xfrm>
        </p:spPr>
        <p:txBody>
          <a:bodyPr vert="horz" wrap="square" lIns="0" tIns="0" rIns="0" bIns="0" rtlCol="0" anchor="t">
            <a:normAutofit/>
          </a:bodyPr>
          <a:lstStyle/>
          <a:p>
            <a:pPr>
              <a:lnSpc>
                <a:spcPct val="100000"/>
              </a:lnSpc>
            </a:pPr>
            <a:r>
              <a:rPr lang="en-US"/>
              <a:t>Close gaps in care – provide comprehensive, collaborative care </a:t>
            </a:r>
            <a:br>
              <a:rPr lang="en-US"/>
            </a:br>
            <a:r>
              <a:rPr lang="en-US"/>
              <a:t>including Medication Therapy Management (MTM).</a:t>
            </a:r>
          </a:p>
          <a:p>
            <a:pPr>
              <a:lnSpc>
                <a:spcPct val="100000"/>
              </a:lnSpc>
            </a:pPr>
            <a:r>
              <a:rPr lang="en-US"/>
              <a:t>Medication therapy optimization can help reduce total cost of care.</a:t>
            </a:r>
          </a:p>
          <a:p>
            <a:pPr>
              <a:lnSpc>
                <a:spcPct val="100000"/>
              </a:lnSpc>
            </a:pPr>
            <a:r>
              <a:rPr lang="en-US"/>
              <a:t>Clinical pharmacists are the medication experts.</a:t>
            </a:r>
          </a:p>
          <a:p>
            <a:pPr>
              <a:lnSpc>
                <a:spcPct val="100000"/>
              </a:lnSpc>
            </a:pPr>
            <a:r>
              <a:rPr lang="en-US"/>
              <a:t>Pharmacists are well positioned to perform a variety of </a:t>
            </a:r>
            <a:br>
              <a:rPr lang="en-US"/>
            </a:br>
            <a:r>
              <a:rPr lang="en-US"/>
              <a:t>patient care functions.</a:t>
            </a:r>
          </a:p>
          <a:p>
            <a:pPr lvl="1"/>
            <a:r>
              <a:rPr lang="en-US"/>
              <a:t>Administer Immunizations;</a:t>
            </a:r>
          </a:p>
          <a:p>
            <a:pPr lvl="1"/>
            <a:r>
              <a:rPr lang="en-US"/>
              <a:t>Testing;</a:t>
            </a:r>
          </a:p>
          <a:p>
            <a:pPr lvl="1"/>
            <a:r>
              <a:rPr lang="en-US"/>
              <a:t>Manage medication therapies;</a:t>
            </a:r>
          </a:p>
          <a:p>
            <a:pPr lvl="1"/>
            <a:r>
              <a:rPr lang="en-US"/>
              <a:t>Monitor patient therapies when transitioning from hospital to home;</a:t>
            </a:r>
          </a:p>
          <a:p>
            <a:pPr lvl="1"/>
            <a:r>
              <a:rPr lang="en-US"/>
              <a:t>Measure/monitor blood pressure, blood sugar; </a:t>
            </a:r>
          </a:p>
          <a:p>
            <a:pPr lvl="1"/>
            <a:r>
              <a:rPr lang="en-US"/>
              <a:t>Participate in outcomes reporting; and more!</a:t>
            </a:r>
          </a:p>
        </p:txBody>
      </p:sp>
      <p:sp>
        <p:nvSpPr>
          <p:cNvPr id="4" name="Slide Number Placeholder 3">
            <a:extLst>
              <a:ext uri="{FF2B5EF4-FFF2-40B4-BE49-F238E27FC236}">
                <a16:creationId xmlns:a16="http://schemas.microsoft.com/office/drawing/2014/main" id="{22B8BBB3-131E-46D9-BAD4-BCB482DB2A5A}"/>
              </a:ext>
            </a:extLst>
          </p:cNvPr>
          <p:cNvSpPr>
            <a:spLocks noGrp="1"/>
          </p:cNvSpPr>
          <p:nvPr>
            <p:ph type="sldNum" sz="quarter" idx="12"/>
          </p:nvPr>
        </p:nvSpPr>
        <p:spPr/>
        <p:txBody>
          <a:bodyPr/>
          <a:lstStyle/>
          <a:p>
            <a:fld id="{2F8AF2E6-64A8-0F46-AF27-0A96D82A033B}" type="slidenum">
              <a:rPr lang="en-US" smtClean="0"/>
              <a:pPr/>
              <a:t>11</a:t>
            </a:fld>
            <a:endParaRPr lang="en-US"/>
          </a:p>
        </p:txBody>
      </p:sp>
      <p:sp>
        <p:nvSpPr>
          <p:cNvPr id="5" name="Title 1">
            <a:extLst>
              <a:ext uri="{FF2B5EF4-FFF2-40B4-BE49-F238E27FC236}">
                <a16:creationId xmlns:a16="http://schemas.microsoft.com/office/drawing/2014/main" id="{657B1BCF-CD1D-8F6B-D3A4-0242D423E20F}"/>
              </a:ext>
            </a:extLst>
          </p:cNvPr>
          <p:cNvSpPr txBox="1">
            <a:spLocks/>
          </p:cNvSpPr>
          <p:nvPr/>
        </p:nvSpPr>
        <p:spPr>
          <a:xfrm>
            <a:off x="854698" y="309942"/>
            <a:ext cx="98334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sz="3200" b="1">
                <a:latin typeface="+mj-lt"/>
              </a:rPr>
              <a:t>Pharmacists can help optimize the success of VBAs</a:t>
            </a:r>
          </a:p>
        </p:txBody>
      </p:sp>
      <p:sp>
        <p:nvSpPr>
          <p:cNvPr id="2" name="Oval 1">
            <a:extLst>
              <a:ext uri="{FF2B5EF4-FFF2-40B4-BE49-F238E27FC236}">
                <a16:creationId xmlns:a16="http://schemas.microsoft.com/office/drawing/2014/main" id="{68FA243A-B4EE-DA68-A50F-80678584BEAC}"/>
              </a:ext>
            </a:extLst>
          </p:cNvPr>
          <p:cNvSpPr/>
          <p:nvPr/>
        </p:nvSpPr>
        <p:spPr>
          <a:xfrm>
            <a:off x="9340153" y="2074617"/>
            <a:ext cx="3211212" cy="309721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With nearly 9 in 10 Americans living within 5 miles of a community pharmacy, your pharmacist may be the health professional you see most often and talk with about your health.</a:t>
            </a:r>
            <a:r>
              <a:rPr lang="en-US" sz="1400" baseline="30000"/>
              <a:t>1</a:t>
            </a:r>
            <a:r>
              <a:rPr lang="en-US" sz="1400"/>
              <a:t> </a:t>
            </a:r>
          </a:p>
        </p:txBody>
      </p:sp>
      <p:sp>
        <p:nvSpPr>
          <p:cNvPr id="6" name="Content Placeholder 3">
            <a:extLst>
              <a:ext uri="{FF2B5EF4-FFF2-40B4-BE49-F238E27FC236}">
                <a16:creationId xmlns:a16="http://schemas.microsoft.com/office/drawing/2014/main" id="{E2A3D88F-E6FE-E732-778B-2456AD3005AB}"/>
              </a:ext>
            </a:extLst>
          </p:cNvPr>
          <p:cNvSpPr txBox="1">
            <a:spLocks/>
          </p:cNvSpPr>
          <p:nvPr/>
        </p:nvSpPr>
        <p:spPr>
          <a:xfrm>
            <a:off x="1907270" y="5873988"/>
            <a:ext cx="10134600" cy="1695450"/>
          </a:xfrm>
          <a:prstGeom prst="rect">
            <a:avLst/>
          </a:prstGeom>
        </p:spPr>
        <p:txBody>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aseline="30000">
                <a:solidFill>
                  <a:schemeClr val="bg1">
                    <a:lumMod val="50000"/>
                  </a:schemeClr>
                </a:solidFill>
              </a:rPr>
              <a:t>1  </a:t>
            </a:r>
            <a:r>
              <a:rPr lang="en-US" sz="900">
                <a:solidFill>
                  <a:schemeClr val="bg1">
                    <a:lumMod val="50000"/>
                  </a:schemeClr>
                </a:solidFill>
                <a:hlinkClick r:id="rId3">
                  <a:extLst>
                    <a:ext uri="{A12FA001-AC4F-418D-AE19-62706E023703}">
                      <ahyp:hlinkClr xmlns:ahyp="http://schemas.microsoft.com/office/drawing/2018/hyperlinkcolor" val="tx"/>
                    </a:ext>
                  </a:extLst>
                </a:hlinkClick>
              </a:rPr>
              <a:t>https://www.cdc.gov/heartdisease/pharmacist.htm</a:t>
            </a:r>
            <a:endParaRPr lang="en-US" sz="900">
              <a:solidFill>
                <a:schemeClr val="bg1">
                  <a:lumMod val="50000"/>
                </a:schemeClr>
              </a:solidFill>
            </a:endParaRPr>
          </a:p>
        </p:txBody>
      </p:sp>
    </p:spTree>
    <p:extLst>
      <p:ext uri="{BB962C8B-B14F-4D97-AF65-F5344CB8AC3E}">
        <p14:creationId xmlns:p14="http://schemas.microsoft.com/office/powerpoint/2010/main" val="184623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62EAB-DBA9-424D-B332-2336D25858C9}"/>
              </a:ext>
            </a:extLst>
          </p:cNvPr>
          <p:cNvSpPr>
            <a:spLocks noGrp="1"/>
          </p:cNvSpPr>
          <p:nvPr>
            <p:ph idx="1"/>
          </p:nvPr>
        </p:nvSpPr>
        <p:spPr>
          <a:xfrm>
            <a:off x="854698" y="1126179"/>
            <a:ext cx="9833429" cy="3968342"/>
          </a:xfrm>
        </p:spPr>
        <p:txBody>
          <a:bodyPr vert="horz" wrap="square" lIns="0" tIns="0" rIns="0" bIns="0" rtlCol="0" anchor="t">
            <a:normAutofit lnSpcReduction="10000"/>
          </a:bodyPr>
          <a:lstStyle/>
          <a:p>
            <a:r>
              <a:rPr lang="en-US">
                <a:solidFill>
                  <a:schemeClr val="tx1"/>
                </a:solidFill>
                <a:latin typeface="Century Gothic"/>
              </a:rPr>
              <a:t>Pharmacists-provided services can effectively augment physician care and assist in closing gaps in care.</a:t>
            </a:r>
          </a:p>
          <a:p>
            <a:pPr lvl="1"/>
            <a:r>
              <a:rPr lang="en-US">
                <a:solidFill>
                  <a:schemeClr val="tx1"/>
                </a:solidFill>
                <a:latin typeface="Century Gothic"/>
              </a:rPr>
              <a:t>Population health management;</a:t>
            </a:r>
          </a:p>
          <a:p>
            <a:pPr lvl="1"/>
            <a:r>
              <a:rPr lang="en-US">
                <a:latin typeface="Century Gothic"/>
              </a:rPr>
              <a:t>Medication therapies;</a:t>
            </a:r>
            <a:endParaRPr lang="en-US"/>
          </a:p>
          <a:p>
            <a:pPr lvl="1"/>
            <a:r>
              <a:rPr lang="en-US">
                <a:latin typeface="Century Gothic"/>
              </a:rPr>
              <a:t>Care plan coordination;</a:t>
            </a:r>
          </a:p>
          <a:p>
            <a:pPr lvl="1"/>
            <a:r>
              <a:rPr lang="en-US">
                <a:latin typeface="Century Gothic"/>
              </a:rPr>
              <a:t>Social Determinants of Health (SDoH)</a:t>
            </a:r>
          </a:p>
          <a:p>
            <a:pPr lvl="1"/>
            <a:endParaRPr lang="en-US">
              <a:latin typeface="Century Gothic"/>
            </a:endParaRPr>
          </a:p>
          <a:p>
            <a:r>
              <a:rPr lang="en-US">
                <a:latin typeface="Century Gothic"/>
              </a:rPr>
              <a:t>Pharmacists were on the front lines of the </a:t>
            </a:r>
            <a:br>
              <a:rPr lang="en-US">
                <a:latin typeface="Century Gothic"/>
              </a:rPr>
            </a:br>
            <a:r>
              <a:rPr lang="en-US">
                <a:latin typeface="Century Gothic"/>
              </a:rPr>
              <a:t>pandemic, providing clinical services – </a:t>
            </a:r>
            <a:br>
              <a:rPr lang="en-US">
                <a:latin typeface="Century Gothic"/>
              </a:rPr>
            </a:br>
            <a:r>
              <a:rPr lang="en-US">
                <a:latin typeface="Century Gothic"/>
              </a:rPr>
              <a:t>COVID-19 testing and immunization.</a:t>
            </a:r>
          </a:p>
        </p:txBody>
      </p:sp>
      <p:sp>
        <p:nvSpPr>
          <p:cNvPr id="4" name="Slide Number Placeholder 3">
            <a:extLst>
              <a:ext uri="{FF2B5EF4-FFF2-40B4-BE49-F238E27FC236}">
                <a16:creationId xmlns:a16="http://schemas.microsoft.com/office/drawing/2014/main" id="{22B8BBB3-131E-46D9-BAD4-BCB482DB2A5A}"/>
              </a:ext>
            </a:extLst>
          </p:cNvPr>
          <p:cNvSpPr>
            <a:spLocks noGrp="1"/>
          </p:cNvSpPr>
          <p:nvPr>
            <p:ph type="sldNum" sz="quarter" idx="12"/>
          </p:nvPr>
        </p:nvSpPr>
        <p:spPr/>
        <p:txBody>
          <a:bodyPr/>
          <a:lstStyle/>
          <a:p>
            <a:fld id="{2F8AF2E6-64A8-0F46-AF27-0A96D82A033B}" type="slidenum">
              <a:rPr lang="en-US" smtClean="0"/>
              <a:pPr/>
              <a:t>12</a:t>
            </a:fld>
            <a:endParaRPr lang="en-US"/>
          </a:p>
        </p:txBody>
      </p:sp>
      <p:sp>
        <p:nvSpPr>
          <p:cNvPr id="5" name="Title 1">
            <a:extLst>
              <a:ext uri="{FF2B5EF4-FFF2-40B4-BE49-F238E27FC236}">
                <a16:creationId xmlns:a16="http://schemas.microsoft.com/office/drawing/2014/main" id="{657B1BCF-CD1D-8F6B-D3A4-0242D423E20F}"/>
              </a:ext>
            </a:extLst>
          </p:cNvPr>
          <p:cNvSpPr txBox="1">
            <a:spLocks/>
          </p:cNvSpPr>
          <p:nvPr/>
        </p:nvSpPr>
        <p:spPr>
          <a:xfrm>
            <a:off x="854698" y="309942"/>
            <a:ext cx="98334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sz="3200" b="1">
                <a:latin typeface="+mj-lt"/>
              </a:rPr>
              <a:t>Pharmacists can help optimize the success of VBAs</a:t>
            </a:r>
          </a:p>
        </p:txBody>
      </p:sp>
      <p:sp>
        <p:nvSpPr>
          <p:cNvPr id="7" name="Oval 6">
            <a:extLst>
              <a:ext uri="{FF2B5EF4-FFF2-40B4-BE49-F238E27FC236}">
                <a16:creationId xmlns:a16="http://schemas.microsoft.com/office/drawing/2014/main" id="{676CB2DC-8AD8-2916-529F-7D79883DB44F}"/>
              </a:ext>
            </a:extLst>
          </p:cNvPr>
          <p:cNvSpPr/>
          <p:nvPr/>
        </p:nvSpPr>
        <p:spPr>
          <a:xfrm>
            <a:off x="7466927" y="2562225"/>
            <a:ext cx="3515398" cy="326193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effectLst/>
                <a:ea typeface="Calibri" panose="020F0502020204030204" pitchFamily="34" charset="0"/>
                <a:cs typeface="Times New Roman" panose="02020603050405020304" pitchFamily="18" charset="0"/>
              </a:rPr>
              <a:t>Patients visit their community pharmacist 12 times more frequently that they visit their primary care provider.</a:t>
            </a:r>
            <a:r>
              <a:rPr lang="en-US" sz="1600" baseline="30000">
                <a:effectLst/>
                <a:ea typeface="Calibri" panose="020F0502020204030204" pitchFamily="34" charset="0"/>
                <a:cs typeface="Times New Roman" panose="02020603050405020304" pitchFamily="18" charset="0"/>
              </a:rPr>
              <a:t>2</a:t>
            </a:r>
            <a:endParaRPr lang="en-US" sz="1200" baseline="30000"/>
          </a:p>
        </p:txBody>
      </p:sp>
      <p:sp>
        <p:nvSpPr>
          <p:cNvPr id="8" name="Content Placeholder 3">
            <a:extLst>
              <a:ext uri="{FF2B5EF4-FFF2-40B4-BE49-F238E27FC236}">
                <a16:creationId xmlns:a16="http://schemas.microsoft.com/office/drawing/2014/main" id="{F8E5905C-FCDB-5AA5-580D-B575D62E0210}"/>
              </a:ext>
            </a:extLst>
          </p:cNvPr>
          <p:cNvSpPr txBox="1">
            <a:spLocks/>
          </p:cNvSpPr>
          <p:nvPr/>
        </p:nvSpPr>
        <p:spPr>
          <a:xfrm>
            <a:off x="1907270" y="5873988"/>
            <a:ext cx="10134600" cy="1695450"/>
          </a:xfrm>
          <a:prstGeom prst="rect">
            <a:avLst/>
          </a:prstGeom>
        </p:spPr>
        <p:txBody>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aseline="30000">
                <a:solidFill>
                  <a:schemeClr val="bg1">
                    <a:lumMod val="50000"/>
                  </a:schemeClr>
                </a:solidFill>
              </a:rPr>
              <a:t>2  </a:t>
            </a:r>
            <a:r>
              <a:rPr lang="en-US" sz="900">
                <a:solidFill>
                  <a:schemeClr val="bg1">
                    <a:lumMod val="50000"/>
                  </a:schemeClr>
                </a:solidFill>
                <a:hlinkClick r:id="rId3">
                  <a:extLst>
                    <a:ext uri="{A12FA001-AC4F-418D-AE19-62706E023703}">
                      <ahyp:hlinkClr xmlns:ahyp="http://schemas.microsoft.com/office/drawing/2018/hyperlinkcolor" val="tx"/>
                    </a:ext>
                  </a:extLst>
                </a:hlinkClick>
              </a:rPr>
              <a:t>https://www.fdsrx.com/expanding-role-community-pharmacists/</a:t>
            </a:r>
            <a:r>
              <a:rPr lang="en-US" sz="900">
                <a:solidFill>
                  <a:schemeClr val="bg1">
                    <a:lumMod val="50000"/>
                  </a:schemeClr>
                </a:solidFill>
              </a:rPr>
              <a:t> </a:t>
            </a:r>
          </a:p>
        </p:txBody>
      </p:sp>
    </p:spTree>
    <p:extLst>
      <p:ext uri="{BB962C8B-B14F-4D97-AF65-F5344CB8AC3E}">
        <p14:creationId xmlns:p14="http://schemas.microsoft.com/office/powerpoint/2010/main" val="257971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62EAB-DBA9-424D-B332-2336D25858C9}"/>
              </a:ext>
            </a:extLst>
          </p:cNvPr>
          <p:cNvSpPr>
            <a:spLocks noGrp="1"/>
          </p:cNvSpPr>
          <p:nvPr>
            <p:ph idx="1"/>
          </p:nvPr>
        </p:nvSpPr>
        <p:spPr>
          <a:xfrm>
            <a:off x="355108" y="1865185"/>
            <a:ext cx="9833429" cy="3801975"/>
          </a:xfrm>
        </p:spPr>
        <p:txBody>
          <a:bodyPr vert="horz" wrap="square" lIns="0" tIns="0" rIns="0" bIns="0" rtlCol="0" anchor="t">
            <a:normAutofit/>
          </a:bodyPr>
          <a:lstStyle/>
          <a:p>
            <a:r>
              <a:rPr lang="en-US"/>
              <a:t>Collaborative practice agreements (CPAs) with physicians</a:t>
            </a:r>
          </a:p>
          <a:p>
            <a:r>
              <a:rPr lang="en-US"/>
              <a:t>Consulting contracts with physician groups</a:t>
            </a:r>
          </a:p>
          <a:p>
            <a:pPr marL="0" indent="0">
              <a:buNone/>
            </a:pPr>
            <a:br>
              <a:rPr lang="en-US">
                <a:solidFill>
                  <a:srgbClr val="1E22AA"/>
                </a:solidFill>
              </a:rPr>
            </a:br>
            <a:r>
              <a:rPr lang="en-US">
                <a:solidFill>
                  <a:srgbClr val="1E22AA"/>
                </a:solidFill>
              </a:rPr>
              <a:t>Readiness to participate in VBAs exists within the </a:t>
            </a:r>
            <a:br>
              <a:rPr lang="en-US">
                <a:solidFill>
                  <a:srgbClr val="1E22AA"/>
                </a:solidFill>
              </a:rPr>
            </a:br>
            <a:r>
              <a:rPr lang="en-US">
                <a:solidFill>
                  <a:srgbClr val="1E22AA"/>
                </a:solidFill>
              </a:rPr>
              <a:t>community pharmacy community. </a:t>
            </a:r>
          </a:p>
        </p:txBody>
      </p:sp>
      <p:sp>
        <p:nvSpPr>
          <p:cNvPr id="4" name="Slide Number Placeholder 3">
            <a:extLst>
              <a:ext uri="{FF2B5EF4-FFF2-40B4-BE49-F238E27FC236}">
                <a16:creationId xmlns:a16="http://schemas.microsoft.com/office/drawing/2014/main" id="{22B8BBB3-131E-46D9-BAD4-BCB482DB2A5A}"/>
              </a:ext>
            </a:extLst>
          </p:cNvPr>
          <p:cNvSpPr>
            <a:spLocks noGrp="1"/>
          </p:cNvSpPr>
          <p:nvPr>
            <p:ph type="sldNum" sz="quarter" idx="12"/>
          </p:nvPr>
        </p:nvSpPr>
        <p:spPr/>
        <p:txBody>
          <a:bodyPr/>
          <a:lstStyle/>
          <a:p>
            <a:fld id="{2F8AF2E6-64A8-0F46-AF27-0A96D82A033B}" type="slidenum">
              <a:rPr lang="en-US" smtClean="0"/>
              <a:pPr/>
              <a:t>13</a:t>
            </a:fld>
            <a:endParaRPr lang="en-US"/>
          </a:p>
        </p:txBody>
      </p:sp>
      <p:sp>
        <p:nvSpPr>
          <p:cNvPr id="5" name="Title 1">
            <a:extLst>
              <a:ext uri="{FF2B5EF4-FFF2-40B4-BE49-F238E27FC236}">
                <a16:creationId xmlns:a16="http://schemas.microsoft.com/office/drawing/2014/main" id="{657B1BCF-CD1D-8F6B-D3A4-0242D423E20F}"/>
              </a:ext>
            </a:extLst>
          </p:cNvPr>
          <p:cNvSpPr txBox="1">
            <a:spLocks/>
          </p:cNvSpPr>
          <p:nvPr/>
        </p:nvSpPr>
        <p:spPr>
          <a:xfrm>
            <a:off x="355108" y="309942"/>
            <a:ext cx="11118436"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00000"/>
              </a:lnSpc>
            </a:pPr>
            <a:r>
              <a:rPr lang="en-US" sz="3200" b="1">
                <a:latin typeface="+mj-lt"/>
              </a:rPr>
              <a:t>The shift to a more comprehensive, patient-centered model of care for pharmacists is occurring</a:t>
            </a:r>
          </a:p>
        </p:txBody>
      </p:sp>
      <p:sp>
        <p:nvSpPr>
          <p:cNvPr id="7" name="Oval 6">
            <a:extLst>
              <a:ext uri="{FF2B5EF4-FFF2-40B4-BE49-F238E27FC236}">
                <a16:creationId xmlns:a16="http://schemas.microsoft.com/office/drawing/2014/main" id="{676CB2DC-8AD8-2916-529F-7D79883DB44F}"/>
              </a:ext>
            </a:extLst>
          </p:cNvPr>
          <p:cNvSpPr/>
          <p:nvPr/>
        </p:nvSpPr>
        <p:spPr>
          <a:xfrm>
            <a:off x="9632968" y="898203"/>
            <a:ext cx="2772111" cy="2607271"/>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effectLst/>
                <a:ea typeface="Calibri" panose="020F0502020204030204" pitchFamily="34" charset="0"/>
                <a:cs typeface="Times New Roman" panose="02020603050405020304" pitchFamily="18" charset="0"/>
              </a:rPr>
              <a:t>Clinical </a:t>
            </a:r>
            <a:r>
              <a:rPr lang="en-US" sz="1400" b="1">
                <a:solidFill>
                  <a:schemeClr val="bg1"/>
                </a:solidFill>
                <a:ea typeface="Calibri" panose="020F0502020204030204" pitchFamily="34" charset="0"/>
                <a:cs typeface="Times New Roman" panose="02020603050405020304" pitchFamily="18" charset="0"/>
              </a:rPr>
              <a:t>pharmacists are involved in direct patient care; they spend </a:t>
            </a:r>
            <a:r>
              <a:rPr lang="en-US" sz="1400" b="1">
                <a:solidFill>
                  <a:schemeClr val="bg1"/>
                </a:solidFill>
                <a:effectLst/>
                <a:ea typeface="Calibri" panose="020F0502020204030204" pitchFamily="34" charset="0"/>
                <a:cs typeface="Times New Roman" panose="02020603050405020304" pitchFamily="18" charset="0"/>
              </a:rPr>
              <a:t>little time dispensing prescriptions.</a:t>
            </a:r>
            <a:r>
              <a:rPr lang="en-US" sz="1400" b="1" baseline="30000">
                <a:solidFill>
                  <a:schemeClr val="bg1"/>
                </a:solidFill>
                <a:effectLst/>
                <a:ea typeface="Calibri" panose="020F0502020204030204" pitchFamily="34" charset="0"/>
                <a:cs typeface="Times New Roman" panose="02020603050405020304" pitchFamily="18" charset="0"/>
              </a:rPr>
              <a:t>3</a:t>
            </a:r>
            <a:r>
              <a:rPr lang="en-US" sz="1400" b="1">
                <a:solidFill>
                  <a:schemeClr val="bg1"/>
                </a:solidFill>
                <a:effectLst/>
                <a:ea typeface="Calibri" panose="020F0502020204030204" pitchFamily="34" charset="0"/>
                <a:cs typeface="Times New Roman" panose="02020603050405020304" pitchFamily="18" charset="0"/>
              </a:rPr>
              <a:t> </a:t>
            </a:r>
            <a:endParaRPr lang="en-US" sz="1100" b="1" baseline="30000">
              <a:solidFill>
                <a:schemeClr val="bg1"/>
              </a:solidFill>
            </a:endParaRPr>
          </a:p>
        </p:txBody>
      </p:sp>
      <p:sp>
        <p:nvSpPr>
          <p:cNvPr id="2" name="Oval 1">
            <a:extLst>
              <a:ext uri="{FF2B5EF4-FFF2-40B4-BE49-F238E27FC236}">
                <a16:creationId xmlns:a16="http://schemas.microsoft.com/office/drawing/2014/main" id="{6F872DC4-2322-F2F0-747E-9EBFB94C70DC}"/>
              </a:ext>
            </a:extLst>
          </p:cNvPr>
          <p:cNvSpPr/>
          <p:nvPr/>
        </p:nvSpPr>
        <p:spPr>
          <a:xfrm>
            <a:off x="7159010" y="2765816"/>
            <a:ext cx="3209521" cy="300475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effectLst/>
                <a:ea typeface="Calibri" panose="020F0502020204030204" pitchFamily="34" charset="0"/>
                <a:cs typeface="Times New Roman" panose="02020603050405020304" pitchFamily="18" charset="0"/>
              </a:rPr>
              <a:t>Clinical pharmacists recommend medications to give to patients and oversee the dosage and timing of the delivery of those medications. They also may conduct some medical tests and offer advice to patients.</a:t>
            </a:r>
            <a:r>
              <a:rPr lang="en-US" sz="1400" b="1" baseline="30000">
                <a:solidFill>
                  <a:schemeClr val="bg1"/>
                </a:solidFill>
                <a:effectLst/>
                <a:ea typeface="Calibri" panose="020F0502020204030204" pitchFamily="34" charset="0"/>
                <a:cs typeface="Times New Roman" panose="02020603050405020304" pitchFamily="18" charset="0"/>
              </a:rPr>
              <a:t> 3</a:t>
            </a:r>
            <a:r>
              <a:rPr lang="en-US" sz="1400" b="1">
                <a:solidFill>
                  <a:schemeClr val="bg1"/>
                </a:solidFill>
                <a:effectLst/>
                <a:ea typeface="Calibri" panose="020F0502020204030204" pitchFamily="34" charset="0"/>
                <a:cs typeface="Times New Roman" panose="02020603050405020304" pitchFamily="18" charset="0"/>
              </a:rPr>
              <a:t> </a:t>
            </a:r>
            <a:endParaRPr lang="en-US" sz="1100" b="1" baseline="30000">
              <a:solidFill>
                <a:schemeClr val="bg1"/>
              </a:solidFill>
            </a:endParaRPr>
          </a:p>
        </p:txBody>
      </p:sp>
      <p:sp>
        <p:nvSpPr>
          <p:cNvPr id="8" name="Content Placeholder 3">
            <a:extLst>
              <a:ext uri="{FF2B5EF4-FFF2-40B4-BE49-F238E27FC236}">
                <a16:creationId xmlns:a16="http://schemas.microsoft.com/office/drawing/2014/main" id="{5DC2CA30-F4F2-CDA7-BAA3-5A67E2E03435}"/>
              </a:ext>
            </a:extLst>
          </p:cNvPr>
          <p:cNvSpPr txBox="1">
            <a:spLocks/>
          </p:cNvSpPr>
          <p:nvPr/>
        </p:nvSpPr>
        <p:spPr>
          <a:xfrm>
            <a:off x="1907270" y="5873988"/>
            <a:ext cx="10134600" cy="1695450"/>
          </a:xfrm>
          <a:prstGeom prst="rect">
            <a:avLst/>
          </a:prstGeom>
        </p:spPr>
        <p:txBody>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aseline="30000">
                <a:solidFill>
                  <a:schemeClr val="bg1">
                    <a:lumMod val="50000"/>
                  </a:schemeClr>
                </a:solidFill>
              </a:rPr>
              <a:t>3 </a:t>
            </a:r>
            <a:r>
              <a:rPr lang="en-US" sz="900">
                <a:solidFill>
                  <a:schemeClr val="bg1">
                    <a:lumMod val="50000"/>
                  </a:schemeClr>
                </a:solidFill>
              </a:rPr>
              <a:t>https://www.bls.gov/ooh/healthcare/pharmacists.htm#tab-2</a:t>
            </a:r>
          </a:p>
        </p:txBody>
      </p:sp>
    </p:spTree>
    <p:extLst>
      <p:ext uri="{BB962C8B-B14F-4D97-AF65-F5344CB8AC3E}">
        <p14:creationId xmlns:p14="http://schemas.microsoft.com/office/powerpoint/2010/main" val="164136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B8BBB3-131E-46D9-BAD4-BCB482DB2A5A}"/>
              </a:ext>
            </a:extLst>
          </p:cNvPr>
          <p:cNvSpPr>
            <a:spLocks noGrp="1"/>
          </p:cNvSpPr>
          <p:nvPr>
            <p:ph type="sldNum" sz="quarter" idx="12"/>
          </p:nvPr>
        </p:nvSpPr>
        <p:spPr/>
        <p:txBody>
          <a:bodyPr/>
          <a:lstStyle/>
          <a:p>
            <a:fld id="{2F8AF2E6-64A8-0F46-AF27-0A96D82A033B}" type="slidenum">
              <a:rPr lang="en-US" smtClean="0"/>
              <a:pPr/>
              <a:t>14</a:t>
            </a:fld>
            <a:endParaRPr lang="en-US"/>
          </a:p>
        </p:txBody>
      </p:sp>
      <p:sp>
        <p:nvSpPr>
          <p:cNvPr id="5" name="Title 1">
            <a:extLst>
              <a:ext uri="{FF2B5EF4-FFF2-40B4-BE49-F238E27FC236}">
                <a16:creationId xmlns:a16="http://schemas.microsoft.com/office/drawing/2014/main" id="{657B1BCF-CD1D-8F6B-D3A4-0242D423E20F}"/>
              </a:ext>
            </a:extLst>
          </p:cNvPr>
          <p:cNvSpPr txBox="1">
            <a:spLocks/>
          </p:cNvSpPr>
          <p:nvPr/>
        </p:nvSpPr>
        <p:spPr>
          <a:xfrm>
            <a:off x="665826" y="309942"/>
            <a:ext cx="10022302"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00000"/>
              </a:lnSpc>
            </a:pPr>
            <a:r>
              <a:rPr lang="en-US" sz="3200" b="1">
                <a:latin typeface="+mj-lt"/>
              </a:rPr>
              <a:t>Standards are necessary to support interoperable, bi-directional, real-time exchange of information </a:t>
            </a:r>
          </a:p>
        </p:txBody>
      </p:sp>
      <p:pic>
        <p:nvPicPr>
          <p:cNvPr id="9" name="Picture 8" descr="Text, icon&#10;&#10;Description automatically generated">
            <a:extLst>
              <a:ext uri="{FF2B5EF4-FFF2-40B4-BE49-F238E27FC236}">
                <a16:creationId xmlns:a16="http://schemas.microsoft.com/office/drawing/2014/main" id="{55F984AA-4025-65D9-A097-878F571E8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4409" y="3842867"/>
            <a:ext cx="1134368" cy="1134368"/>
          </a:xfrm>
          <a:prstGeom prst="rect">
            <a:avLst/>
          </a:prstGeom>
        </p:spPr>
      </p:pic>
      <p:sp>
        <p:nvSpPr>
          <p:cNvPr id="10" name="Content Placeholder 2">
            <a:extLst>
              <a:ext uri="{FF2B5EF4-FFF2-40B4-BE49-F238E27FC236}">
                <a16:creationId xmlns:a16="http://schemas.microsoft.com/office/drawing/2014/main" id="{C1B9B911-2667-42DB-2090-8F190CC78C8C}"/>
              </a:ext>
            </a:extLst>
          </p:cNvPr>
          <p:cNvSpPr txBox="1">
            <a:spLocks/>
          </p:cNvSpPr>
          <p:nvPr/>
        </p:nvSpPr>
        <p:spPr>
          <a:xfrm>
            <a:off x="2436342" y="2282754"/>
            <a:ext cx="9043067" cy="3968342"/>
          </a:xfrm>
          <a:prstGeom prst="rect">
            <a:avLst/>
          </a:prstGeom>
        </p:spPr>
        <p:txBody>
          <a:bodyPr vert="horz" wrap="square" lIns="0" tIns="0" rIns="0" bIns="0" rtlCol="0" anchor="t">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lvl="1"/>
            <a:r>
              <a:rPr lang="en-US"/>
              <a:t>Standards are needed.</a:t>
            </a:r>
            <a:br>
              <a:rPr lang="en-US"/>
            </a:br>
            <a:endParaRPr lang="en-US"/>
          </a:p>
          <a:p>
            <a:pPr lvl="1"/>
            <a:r>
              <a:rPr lang="en-US"/>
              <a:t>Using existing NCPDP Standards, pharmacists already collect – or can collect and document - much of the data that would be valuable in a VBA with pharmacist participation.</a:t>
            </a:r>
            <a:br>
              <a:rPr lang="en-US"/>
            </a:br>
            <a:endParaRPr lang="en-US"/>
          </a:p>
          <a:p>
            <a:pPr lvl="1"/>
            <a:r>
              <a:rPr lang="en-US"/>
              <a:t>There are hurdles to overcome to enable sharing that data and integrating pharmacists into VBAs.</a:t>
            </a:r>
          </a:p>
          <a:p>
            <a:pPr lvl="1"/>
            <a:endParaRPr lang="en-US"/>
          </a:p>
        </p:txBody>
      </p:sp>
      <p:pic>
        <p:nvPicPr>
          <p:cNvPr id="12" name="Picture 11" descr="Icon&#10;&#10;Description automatically generated">
            <a:extLst>
              <a:ext uri="{FF2B5EF4-FFF2-40B4-BE49-F238E27FC236}">
                <a16:creationId xmlns:a16="http://schemas.microsoft.com/office/drawing/2014/main" id="{14A73DE2-0F72-4257-8816-1BF58D7ED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698" y="1949585"/>
            <a:ext cx="1753790" cy="1753790"/>
          </a:xfrm>
          <a:prstGeom prst="rect">
            <a:avLst/>
          </a:prstGeom>
        </p:spPr>
      </p:pic>
    </p:spTree>
    <p:extLst>
      <p:ext uri="{BB962C8B-B14F-4D97-AF65-F5344CB8AC3E}">
        <p14:creationId xmlns:p14="http://schemas.microsoft.com/office/powerpoint/2010/main" val="394539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6">
            <a:extLst>
              <a:ext uri="{FF2B5EF4-FFF2-40B4-BE49-F238E27FC236}">
                <a16:creationId xmlns:a16="http://schemas.microsoft.com/office/drawing/2014/main" id="{F0648241-450E-C68D-6E01-25AC2AC55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875" r="20875"/>
          <a:stretch/>
        </p:blipFill>
        <p:spPr>
          <a:xfrm rot="2700000">
            <a:off x="-1943438" y="2171100"/>
            <a:ext cx="3878838" cy="3884379"/>
          </a:xfrm>
          <a:prstGeom prst="ellipse">
            <a:avLst/>
          </a:prstGeom>
          <a:noFill/>
          <a:ln>
            <a:noFill/>
          </a:ln>
        </p:spPr>
      </p:pic>
      <p:sp>
        <p:nvSpPr>
          <p:cNvPr id="4" name="Slide Number Placeholder 3">
            <a:extLst>
              <a:ext uri="{FF2B5EF4-FFF2-40B4-BE49-F238E27FC236}">
                <a16:creationId xmlns:a16="http://schemas.microsoft.com/office/drawing/2014/main" id="{22B8BBB3-131E-46D9-BAD4-BCB482DB2A5A}"/>
              </a:ext>
            </a:extLst>
          </p:cNvPr>
          <p:cNvSpPr>
            <a:spLocks noGrp="1"/>
          </p:cNvSpPr>
          <p:nvPr>
            <p:ph type="sldNum" sz="quarter" idx="12"/>
          </p:nvPr>
        </p:nvSpPr>
        <p:spPr/>
        <p:txBody>
          <a:bodyPr/>
          <a:lstStyle/>
          <a:p>
            <a:fld id="{2F8AF2E6-64A8-0F46-AF27-0A96D82A033B}" type="slidenum">
              <a:rPr lang="en-US" smtClean="0"/>
              <a:pPr/>
              <a:t>15</a:t>
            </a:fld>
            <a:endParaRPr lang="en-US"/>
          </a:p>
        </p:txBody>
      </p:sp>
      <p:sp>
        <p:nvSpPr>
          <p:cNvPr id="5" name="Title 1">
            <a:extLst>
              <a:ext uri="{FF2B5EF4-FFF2-40B4-BE49-F238E27FC236}">
                <a16:creationId xmlns:a16="http://schemas.microsoft.com/office/drawing/2014/main" id="{657B1BCF-CD1D-8F6B-D3A4-0242D423E20F}"/>
              </a:ext>
            </a:extLst>
          </p:cNvPr>
          <p:cNvSpPr txBox="1">
            <a:spLocks/>
          </p:cNvSpPr>
          <p:nvPr/>
        </p:nvSpPr>
        <p:spPr>
          <a:xfrm>
            <a:off x="854698" y="309942"/>
            <a:ext cx="11019554"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b="1">
                <a:latin typeface="+mj-lt"/>
              </a:rPr>
              <a:t>NCPDP has a role in supporting in VBAs</a:t>
            </a:r>
          </a:p>
        </p:txBody>
      </p:sp>
      <p:sp>
        <p:nvSpPr>
          <p:cNvPr id="16" name="Content Placeholder 2">
            <a:extLst>
              <a:ext uri="{FF2B5EF4-FFF2-40B4-BE49-F238E27FC236}">
                <a16:creationId xmlns:a16="http://schemas.microsoft.com/office/drawing/2014/main" id="{A5310732-50FA-A3AC-FB24-1E0CA2702B83}"/>
              </a:ext>
            </a:extLst>
          </p:cNvPr>
          <p:cNvSpPr>
            <a:spLocks noGrp="1"/>
          </p:cNvSpPr>
          <p:nvPr>
            <p:ph idx="1"/>
          </p:nvPr>
        </p:nvSpPr>
        <p:spPr>
          <a:xfrm>
            <a:off x="854698" y="1155244"/>
            <a:ext cx="10797847" cy="1321851"/>
          </a:xfrm>
        </p:spPr>
        <p:txBody>
          <a:bodyPr vert="horz" wrap="square" lIns="0" tIns="0" rIns="0" bIns="0" rtlCol="0" anchor="t">
            <a:normAutofit/>
          </a:bodyPr>
          <a:lstStyle/>
          <a:p>
            <a:pPr marL="0" indent="0">
              <a:lnSpc>
                <a:spcPct val="120000"/>
              </a:lnSpc>
              <a:buNone/>
            </a:pPr>
            <a:r>
              <a:rPr lang="en-US">
                <a:latin typeface="Century Gothic"/>
              </a:rPr>
              <a:t>As a problem-solving forum and ANSI-accredited SDO, NCPDP is a natural fit for looking at how standards can better support value-based models of care that are inclusive of pharmacists.</a:t>
            </a:r>
            <a:endParaRPr lang="en-US"/>
          </a:p>
        </p:txBody>
      </p:sp>
      <p:pic>
        <p:nvPicPr>
          <p:cNvPr id="8" name="Picture Placeholder 6">
            <a:extLst>
              <a:ext uri="{FF2B5EF4-FFF2-40B4-BE49-F238E27FC236}">
                <a16:creationId xmlns:a16="http://schemas.microsoft.com/office/drawing/2014/main" id="{BF8C86E8-4901-30DE-C2F4-2E051E3338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905" t="8701" r="13093" b="66296"/>
          <a:stretch/>
        </p:blipFill>
        <p:spPr>
          <a:xfrm>
            <a:off x="8372955" y="4078617"/>
            <a:ext cx="1714398" cy="1716847"/>
          </a:xfrm>
          <a:prstGeom prst="ellipse">
            <a:avLst/>
          </a:prstGeom>
          <a:noFill/>
          <a:ln>
            <a:noFill/>
          </a:ln>
        </p:spPr>
      </p:pic>
      <p:pic>
        <p:nvPicPr>
          <p:cNvPr id="9" name="Picture Placeholder 6">
            <a:extLst>
              <a:ext uri="{FF2B5EF4-FFF2-40B4-BE49-F238E27FC236}">
                <a16:creationId xmlns:a16="http://schemas.microsoft.com/office/drawing/2014/main" id="{723F9496-9846-4FB6-F62F-04E39D78D6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11359606" y="2179790"/>
            <a:ext cx="2612092" cy="2615824"/>
          </a:xfrm>
          <a:prstGeom prst="ellipse">
            <a:avLst/>
          </a:prstGeom>
          <a:noFill/>
          <a:ln>
            <a:noFill/>
          </a:ln>
        </p:spPr>
      </p:pic>
      <p:pic>
        <p:nvPicPr>
          <p:cNvPr id="10" name="Picture Placeholder 6">
            <a:extLst>
              <a:ext uri="{FF2B5EF4-FFF2-40B4-BE49-F238E27FC236}">
                <a16:creationId xmlns:a16="http://schemas.microsoft.com/office/drawing/2014/main" id="{5103E902-57E8-AEE7-FC35-EF8DAFED8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3846178" y="1892553"/>
            <a:ext cx="2612092" cy="2615824"/>
          </a:xfrm>
          <a:prstGeom prst="ellipse">
            <a:avLst/>
          </a:prstGeom>
          <a:noFill/>
          <a:ln>
            <a:noFill/>
          </a:ln>
        </p:spPr>
      </p:pic>
      <p:sp>
        <p:nvSpPr>
          <p:cNvPr id="2" name="Oval 1">
            <a:extLst>
              <a:ext uri="{FF2B5EF4-FFF2-40B4-BE49-F238E27FC236}">
                <a16:creationId xmlns:a16="http://schemas.microsoft.com/office/drawing/2014/main" id="{2253230C-8E82-7F61-6833-0FE00BB8847B}"/>
              </a:ext>
            </a:extLst>
          </p:cNvPr>
          <p:cNvSpPr/>
          <p:nvPr/>
        </p:nvSpPr>
        <p:spPr>
          <a:xfrm>
            <a:off x="711579" y="2940164"/>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effectLst/>
                <a:ea typeface="Calibri" panose="020F0502020204030204" pitchFamily="34" charset="0"/>
                <a:cs typeface="Times New Roman" panose="02020603050405020304" pitchFamily="18" charset="0"/>
              </a:rPr>
              <a:t>Existing NCPDP standards, modifications </a:t>
            </a:r>
          </a:p>
        </p:txBody>
      </p:sp>
      <p:sp>
        <p:nvSpPr>
          <p:cNvPr id="3" name="Oval 2">
            <a:extLst>
              <a:ext uri="{FF2B5EF4-FFF2-40B4-BE49-F238E27FC236}">
                <a16:creationId xmlns:a16="http://schemas.microsoft.com/office/drawing/2014/main" id="{A5D5F463-DDF3-B163-675E-2E8F422338AF}"/>
              </a:ext>
            </a:extLst>
          </p:cNvPr>
          <p:cNvSpPr/>
          <p:nvPr/>
        </p:nvSpPr>
        <p:spPr>
          <a:xfrm>
            <a:off x="3551104" y="2940164"/>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effectLst/>
                <a:ea typeface="Calibri" panose="020F0502020204030204" pitchFamily="34" charset="0"/>
                <a:cs typeface="Times New Roman" panose="02020603050405020304" pitchFamily="18" charset="0"/>
              </a:rPr>
              <a:t>Migrate information into other standards</a:t>
            </a:r>
          </a:p>
        </p:txBody>
      </p:sp>
      <p:sp>
        <p:nvSpPr>
          <p:cNvPr id="6" name="Oval 5">
            <a:extLst>
              <a:ext uri="{FF2B5EF4-FFF2-40B4-BE49-F238E27FC236}">
                <a16:creationId xmlns:a16="http://schemas.microsoft.com/office/drawing/2014/main" id="{248497D0-E555-703A-B342-DD71038E145C}"/>
              </a:ext>
            </a:extLst>
          </p:cNvPr>
          <p:cNvSpPr/>
          <p:nvPr/>
        </p:nvSpPr>
        <p:spPr>
          <a:xfrm>
            <a:off x="6390629" y="2940164"/>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effectLst/>
                <a:ea typeface="Calibri" panose="020F0502020204030204" pitchFamily="34" charset="0"/>
                <a:cs typeface="Times New Roman" panose="02020603050405020304" pitchFamily="18" charset="0"/>
              </a:rPr>
              <a:t>New standards created by NCPDP or in collaboration with other SDOs</a:t>
            </a:r>
          </a:p>
        </p:txBody>
      </p:sp>
      <p:sp>
        <p:nvSpPr>
          <p:cNvPr id="7" name="Oval 6">
            <a:extLst>
              <a:ext uri="{FF2B5EF4-FFF2-40B4-BE49-F238E27FC236}">
                <a16:creationId xmlns:a16="http://schemas.microsoft.com/office/drawing/2014/main" id="{A1FB88ED-0E38-229A-4B81-C79603402A2F}"/>
              </a:ext>
            </a:extLst>
          </p:cNvPr>
          <p:cNvSpPr/>
          <p:nvPr/>
        </p:nvSpPr>
        <p:spPr>
          <a:xfrm>
            <a:off x="9230154" y="2940164"/>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effectLst/>
                <a:ea typeface="Calibri" panose="020F0502020204030204" pitchFamily="34" charset="0"/>
                <a:cs typeface="Times New Roman" panose="02020603050405020304" pitchFamily="18" charset="0"/>
              </a:rPr>
              <a:t>Collaboration with other SDOs - interoperability between medical and pharmacy</a:t>
            </a:r>
          </a:p>
        </p:txBody>
      </p:sp>
    </p:spTree>
    <p:extLst>
      <p:ext uri="{BB962C8B-B14F-4D97-AF65-F5344CB8AC3E}">
        <p14:creationId xmlns:p14="http://schemas.microsoft.com/office/powerpoint/2010/main" val="334677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B8BBB3-131E-46D9-BAD4-BCB482DB2A5A}"/>
              </a:ext>
            </a:extLst>
          </p:cNvPr>
          <p:cNvSpPr>
            <a:spLocks noGrp="1"/>
          </p:cNvSpPr>
          <p:nvPr>
            <p:ph type="sldNum" sz="quarter" idx="12"/>
          </p:nvPr>
        </p:nvSpPr>
        <p:spPr/>
        <p:txBody>
          <a:bodyPr/>
          <a:lstStyle/>
          <a:p>
            <a:fld id="{2F8AF2E6-64A8-0F46-AF27-0A96D82A033B}" type="slidenum">
              <a:rPr lang="en-US" smtClean="0"/>
              <a:pPr/>
              <a:t>16</a:t>
            </a:fld>
            <a:endParaRPr lang="en-US"/>
          </a:p>
        </p:txBody>
      </p:sp>
      <p:sp>
        <p:nvSpPr>
          <p:cNvPr id="5" name="Title 1">
            <a:extLst>
              <a:ext uri="{FF2B5EF4-FFF2-40B4-BE49-F238E27FC236}">
                <a16:creationId xmlns:a16="http://schemas.microsoft.com/office/drawing/2014/main" id="{657B1BCF-CD1D-8F6B-D3A4-0242D423E20F}"/>
              </a:ext>
            </a:extLst>
          </p:cNvPr>
          <p:cNvSpPr txBox="1">
            <a:spLocks/>
          </p:cNvSpPr>
          <p:nvPr/>
        </p:nvSpPr>
        <p:spPr>
          <a:xfrm>
            <a:off x="854698" y="309942"/>
            <a:ext cx="11019554"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b="1">
                <a:latin typeface="+mj-lt"/>
              </a:rPr>
              <a:t>NCPDP has a role in supporting in VBAs</a:t>
            </a:r>
          </a:p>
        </p:txBody>
      </p:sp>
      <p:pic>
        <p:nvPicPr>
          <p:cNvPr id="18" name="Picture 17" descr="A picture containing text, sign&#10;&#10;Description automatically generated">
            <a:extLst>
              <a:ext uri="{FF2B5EF4-FFF2-40B4-BE49-F238E27FC236}">
                <a16:creationId xmlns:a16="http://schemas.microsoft.com/office/drawing/2014/main" id="{6F2523A5-F34A-5C06-B063-9F764E89C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651" y="1529014"/>
            <a:ext cx="969483" cy="969483"/>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4F8B41DA-5FF5-9C4D-53B7-E36C77E2B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906" y="3137804"/>
            <a:ext cx="1119964" cy="1119964"/>
          </a:xfrm>
          <a:prstGeom prst="rect">
            <a:avLst/>
          </a:prstGeom>
        </p:spPr>
      </p:pic>
      <p:sp>
        <p:nvSpPr>
          <p:cNvPr id="21" name="Content Placeholder 2">
            <a:extLst>
              <a:ext uri="{FF2B5EF4-FFF2-40B4-BE49-F238E27FC236}">
                <a16:creationId xmlns:a16="http://schemas.microsoft.com/office/drawing/2014/main" id="{808AAC14-2E98-AE62-C864-A7E25FC8C8A5}"/>
              </a:ext>
            </a:extLst>
          </p:cNvPr>
          <p:cNvSpPr txBox="1">
            <a:spLocks/>
          </p:cNvSpPr>
          <p:nvPr/>
        </p:nvSpPr>
        <p:spPr>
          <a:xfrm>
            <a:off x="2268638" y="1271840"/>
            <a:ext cx="9468926" cy="3968342"/>
          </a:xfrm>
          <a:prstGeom prst="rect">
            <a:avLst/>
          </a:prstGeom>
        </p:spPr>
        <p:txBody>
          <a:bodyPr vert="horz" wrap="square" lIns="0" tIns="0" rIns="0" bIns="0" rtlCol="0" anchor="t">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349250" lvl="1" indent="0">
              <a:buFont typeface="Arial" panose="020B0604020202020204" pitchFamily="34" charset="0"/>
              <a:buNone/>
            </a:pPr>
            <a:endParaRPr lang="en-US">
              <a:latin typeface="Century Gothic"/>
            </a:endParaRPr>
          </a:p>
          <a:p>
            <a:pPr marL="127000" indent="0">
              <a:lnSpc>
                <a:spcPct val="110000"/>
              </a:lnSpc>
              <a:buNone/>
            </a:pPr>
            <a:r>
              <a:rPr lang="en-US">
                <a:latin typeface="Century Gothic"/>
              </a:rPr>
              <a:t>Research and discovery have been key to advancing our goal to provide standards support for Value-Based Arrangements.</a:t>
            </a:r>
            <a:br>
              <a:rPr lang="en-US">
                <a:latin typeface="Century Gothic"/>
              </a:rPr>
            </a:br>
            <a:endParaRPr lang="en-US">
              <a:latin typeface="Century Gothic"/>
            </a:endParaRPr>
          </a:p>
          <a:p>
            <a:pPr marL="127000" indent="0">
              <a:lnSpc>
                <a:spcPct val="110000"/>
              </a:lnSpc>
              <a:buNone/>
            </a:pPr>
            <a:endParaRPr lang="en-US">
              <a:latin typeface="Century Gothic"/>
            </a:endParaRPr>
          </a:p>
          <a:p>
            <a:pPr marL="127000" indent="0">
              <a:lnSpc>
                <a:spcPct val="110000"/>
              </a:lnSpc>
              <a:buNone/>
            </a:pPr>
            <a:r>
              <a:rPr lang="en-US">
                <a:latin typeface="Century Gothic"/>
              </a:rPr>
              <a:t>Learn as much as possible about use of VBAs in industry, pharmacy participation, requirements, quality measures and information gaps.</a:t>
            </a:r>
          </a:p>
          <a:p>
            <a:pPr marL="127000" indent="0">
              <a:buFont typeface="Arial" panose="020B0604020202020204" pitchFamily="34" charset="0"/>
              <a:buNone/>
            </a:pPr>
            <a:endParaRPr lang="en-US">
              <a:latin typeface="Century Gothic"/>
            </a:endParaRPr>
          </a:p>
        </p:txBody>
      </p:sp>
    </p:spTree>
    <p:extLst>
      <p:ext uri="{BB962C8B-B14F-4D97-AF65-F5344CB8AC3E}">
        <p14:creationId xmlns:p14="http://schemas.microsoft.com/office/powerpoint/2010/main" val="119032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B8BBB3-131E-46D9-BAD4-BCB482DB2A5A}"/>
              </a:ext>
            </a:extLst>
          </p:cNvPr>
          <p:cNvSpPr>
            <a:spLocks noGrp="1"/>
          </p:cNvSpPr>
          <p:nvPr>
            <p:ph type="sldNum" sz="quarter" idx="12"/>
          </p:nvPr>
        </p:nvSpPr>
        <p:spPr/>
        <p:txBody>
          <a:bodyPr/>
          <a:lstStyle/>
          <a:p>
            <a:fld id="{2F8AF2E6-64A8-0F46-AF27-0A96D82A033B}" type="slidenum">
              <a:rPr lang="en-US" smtClean="0"/>
              <a:pPr/>
              <a:t>17</a:t>
            </a:fld>
            <a:endParaRPr lang="en-US"/>
          </a:p>
        </p:txBody>
      </p:sp>
      <p:sp>
        <p:nvSpPr>
          <p:cNvPr id="5" name="Title 1">
            <a:extLst>
              <a:ext uri="{FF2B5EF4-FFF2-40B4-BE49-F238E27FC236}">
                <a16:creationId xmlns:a16="http://schemas.microsoft.com/office/drawing/2014/main" id="{657B1BCF-CD1D-8F6B-D3A4-0242D423E20F}"/>
              </a:ext>
            </a:extLst>
          </p:cNvPr>
          <p:cNvSpPr txBox="1">
            <a:spLocks/>
          </p:cNvSpPr>
          <p:nvPr/>
        </p:nvSpPr>
        <p:spPr>
          <a:xfrm>
            <a:off x="854698" y="309942"/>
            <a:ext cx="98334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b="1">
                <a:latin typeface="+mj-lt"/>
              </a:rPr>
              <a:t>NCPDP’s VBA Framework</a:t>
            </a:r>
          </a:p>
        </p:txBody>
      </p:sp>
      <p:pic>
        <p:nvPicPr>
          <p:cNvPr id="6" name="Picture 5" descr="Text&#10;&#10;Description automatically generated">
            <a:extLst>
              <a:ext uri="{FF2B5EF4-FFF2-40B4-BE49-F238E27FC236}">
                <a16:creationId xmlns:a16="http://schemas.microsoft.com/office/drawing/2014/main" id="{E08AB05A-3BE6-9401-F604-C0753F9176CF}"/>
              </a:ext>
            </a:extLst>
          </p:cNvPr>
          <p:cNvPicPr>
            <a:picLocks noChangeAspect="1"/>
          </p:cNvPicPr>
          <p:nvPr/>
        </p:nvPicPr>
        <p:blipFill>
          <a:blip r:embed="rId3"/>
          <a:stretch>
            <a:fillRect/>
          </a:stretch>
        </p:blipFill>
        <p:spPr>
          <a:xfrm>
            <a:off x="783968" y="983012"/>
            <a:ext cx="10706442" cy="5331327"/>
          </a:xfrm>
          <a:prstGeom prst="rect">
            <a:avLst/>
          </a:prstGeom>
        </p:spPr>
      </p:pic>
    </p:spTree>
    <p:extLst>
      <p:ext uri="{BB962C8B-B14F-4D97-AF65-F5344CB8AC3E}">
        <p14:creationId xmlns:p14="http://schemas.microsoft.com/office/powerpoint/2010/main" val="33476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4E7CD6-CA1E-4BED-9CC7-DB7D1FADA484}"/>
              </a:ext>
            </a:extLst>
          </p:cNvPr>
          <p:cNvSpPr>
            <a:spLocks noGrp="1"/>
          </p:cNvSpPr>
          <p:nvPr>
            <p:ph type="sldNum" sz="quarter" idx="12"/>
          </p:nvPr>
        </p:nvSpPr>
        <p:spPr/>
        <p:txBody>
          <a:bodyPr/>
          <a:lstStyle/>
          <a:p>
            <a:fld id="{2F8AF2E6-64A8-0F46-AF27-0A96D82A033B}" type="slidenum">
              <a:rPr lang="en-US" smtClean="0"/>
              <a:pPr/>
              <a:t>18</a:t>
            </a:fld>
            <a:endParaRPr lang="en-US"/>
          </a:p>
        </p:txBody>
      </p:sp>
      <p:pic>
        <p:nvPicPr>
          <p:cNvPr id="8" name="Picture 8" descr="Icon&#10;&#10;Description automatically generated">
            <a:extLst>
              <a:ext uri="{FF2B5EF4-FFF2-40B4-BE49-F238E27FC236}">
                <a16:creationId xmlns:a16="http://schemas.microsoft.com/office/drawing/2014/main" id="{79DA6FCE-2CE9-BDB8-93D5-582717808CCB}"/>
              </a:ext>
            </a:extLst>
          </p:cNvPr>
          <p:cNvPicPr>
            <a:picLocks noChangeAspect="1"/>
          </p:cNvPicPr>
          <p:nvPr/>
        </p:nvPicPr>
        <p:blipFill>
          <a:blip r:embed="rId3"/>
          <a:stretch>
            <a:fillRect/>
          </a:stretch>
        </p:blipFill>
        <p:spPr>
          <a:xfrm>
            <a:off x="1684565" y="3159572"/>
            <a:ext cx="1763907" cy="1763907"/>
          </a:xfrm>
          <a:prstGeom prst="rect">
            <a:avLst/>
          </a:prstGeom>
          <a:ln>
            <a:noFill/>
          </a:ln>
        </p:spPr>
      </p:pic>
      <p:sp>
        <p:nvSpPr>
          <p:cNvPr id="9" name="Title 1">
            <a:extLst>
              <a:ext uri="{FF2B5EF4-FFF2-40B4-BE49-F238E27FC236}">
                <a16:creationId xmlns:a16="http://schemas.microsoft.com/office/drawing/2014/main" id="{A5612629-E4AA-80BB-297A-BAE3E0E062A3}"/>
              </a:ext>
            </a:extLst>
          </p:cNvPr>
          <p:cNvSpPr txBox="1">
            <a:spLocks/>
          </p:cNvSpPr>
          <p:nvPr/>
        </p:nvSpPr>
        <p:spPr>
          <a:xfrm>
            <a:off x="854698" y="309942"/>
            <a:ext cx="98334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00000"/>
              </a:lnSpc>
            </a:pPr>
            <a:r>
              <a:rPr lang="en-US" sz="3200" b="1">
                <a:latin typeface="+mj-lt"/>
              </a:rPr>
              <a:t>NCPDP Standards already have data elements to support pharmacists’ participation in VBAs</a:t>
            </a:r>
          </a:p>
        </p:txBody>
      </p:sp>
      <p:sp>
        <p:nvSpPr>
          <p:cNvPr id="11" name="TextBox 10">
            <a:extLst>
              <a:ext uri="{FF2B5EF4-FFF2-40B4-BE49-F238E27FC236}">
                <a16:creationId xmlns:a16="http://schemas.microsoft.com/office/drawing/2014/main" id="{F84CD330-E431-2919-9DDA-5591ADFF0A6C}"/>
              </a:ext>
            </a:extLst>
          </p:cNvPr>
          <p:cNvSpPr txBox="1"/>
          <p:nvPr/>
        </p:nvSpPr>
        <p:spPr>
          <a:xfrm>
            <a:off x="3233057" y="3358346"/>
            <a:ext cx="6096000" cy="1286186"/>
          </a:xfrm>
          <a:prstGeom prst="rect">
            <a:avLst/>
          </a:prstGeom>
          <a:noFill/>
        </p:spPr>
        <p:txBody>
          <a:bodyPr wrap="square">
            <a:spAutoFit/>
          </a:bodyPr>
          <a:lstStyle/>
          <a:p>
            <a:pPr marL="742950" lvl="1" indent="-285750">
              <a:lnSpc>
                <a:spcPct val="150000"/>
              </a:lnSpc>
              <a:buFont typeface="Arial" panose="020B0604020202020204" pitchFamily="34" charset="0"/>
              <a:buChar char="•"/>
            </a:pPr>
            <a:r>
              <a:rPr lang="en-US">
                <a:latin typeface="Century Gothic"/>
              </a:rPr>
              <a:t>NCPDP Telecommunication Standard</a:t>
            </a:r>
          </a:p>
          <a:p>
            <a:pPr marL="742950" lvl="1" indent="-285750">
              <a:lnSpc>
                <a:spcPct val="150000"/>
              </a:lnSpc>
              <a:buFont typeface="Arial" panose="020B0604020202020204" pitchFamily="34" charset="0"/>
              <a:buChar char="•"/>
            </a:pPr>
            <a:r>
              <a:rPr lang="en-US">
                <a:latin typeface="Century Gothic"/>
              </a:rPr>
              <a:t>NCPDP SCRIPT Standard </a:t>
            </a:r>
          </a:p>
          <a:p>
            <a:pPr marL="742950" lvl="1" indent="-285750">
              <a:lnSpc>
                <a:spcPct val="150000"/>
              </a:lnSpc>
              <a:buFont typeface="Arial" panose="020B0604020202020204" pitchFamily="34" charset="0"/>
              <a:buChar char="•"/>
            </a:pPr>
            <a:r>
              <a:rPr lang="en-US">
                <a:latin typeface="Century Gothic"/>
              </a:rPr>
              <a:t>NCPDP/HL7 </a:t>
            </a:r>
            <a:r>
              <a:rPr lang="en-US" err="1">
                <a:latin typeface="Century Gothic"/>
              </a:rPr>
              <a:t>eCare</a:t>
            </a:r>
            <a:r>
              <a:rPr lang="en-US">
                <a:latin typeface="Century Gothic"/>
              </a:rPr>
              <a:t> Plan</a:t>
            </a:r>
          </a:p>
        </p:txBody>
      </p:sp>
      <p:sp>
        <p:nvSpPr>
          <p:cNvPr id="13" name="TextBox 12">
            <a:extLst>
              <a:ext uri="{FF2B5EF4-FFF2-40B4-BE49-F238E27FC236}">
                <a16:creationId xmlns:a16="http://schemas.microsoft.com/office/drawing/2014/main" id="{98477E37-7170-8FAB-7635-E92861DB395D}"/>
              </a:ext>
            </a:extLst>
          </p:cNvPr>
          <p:cNvSpPr txBox="1"/>
          <p:nvPr/>
        </p:nvSpPr>
        <p:spPr>
          <a:xfrm>
            <a:off x="854697" y="1997146"/>
            <a:ext cx="10226959" cy="935962"/>
          </a:xfrm>
          <a:prstGeom prst="rect">
            <a:avLst/>
          </a:prstGeom>
          <a:noFill/>
        </p:spPr>
        <p:txBody>
          <a:bodyPr wrap="square">
            <a:spAutoFit/>
          </a:bodyPr>
          <a:lstStyle/>
          <a:p>
            <a:pPr marL="0" indent="0">
              <a:lnSpc>
                <a:spcPct val="120000"/>
              </a:lnSpc>
              <a:buNone/>
            </a:pPr>
            <a:r>
              <a:rPr lang="en-US" sz="2400" b="1">
                <a:latin typeface="Century Gothic"/>
              </a:rPr>
              <a:t>Analysis of existing standards for existing transactions that can support VBA :</a:t>
            </a:r>
            <a:endParaRPr lang="en-US" sz="2400" b="1"/>
          </a:p>
        </p:txBody>
      </p:sp>
    </p:spTree>
    <p:extLst>
      <p:ext uri="{BB962C8B-B14F-4D97-AF65-F5344CB8AC3E}">
        <p14:creationId xmlns:p14="http://schemas.microsoft.com/office/powerpoint/2010/main" val="222080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53230D6-7978-A73E-90AE-9597BD32786E}"/>
              </a:ext>
            </a:extLst>
          </p:cNvPr>
          <p:cNvGraphicFramePr/>
          <p:nvPr>
            <p:extLst>
              <p:ext uri="{D42A27DB-BD31-4B8C-83A1-F6EECF244321}">
                <p14:modId xmlns:p14="http://schemas.microsoft.com/office/powerpoint/2010/main" val="2934508622"/>
              </p:ext>
            </p:extLst>
          </p:nvPr>
        </p:nvGraphicFramePr>
        <p:xfrm>
          <a:off x="1959429" y="1578429"/>
          <a:ext cx="7532913" cy="469537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A2C07F74-CEA3-A4E7-CEFE-F08E7E4D1D54}"/>
              </a:ext>
            </a:extLst>
          </p:cNvPr>
          <p:cNvSpPr txBox="1">
            <a:spLocks/>
          </p:cNvSpPr>
          <p:nvPr/>
        </p:nvSpPr>
        <p:spPr>
          <a:xfrm>
            <a:off x="854698" y="309942"/>
            <a:ext cx="98334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00000"/>
              </a:lnSpc>
            </a:pPr>
            <a:r>
              <a:rPr lang="en-US" sz="3200" b="1">
                <a:latin typeface="+mj-lt"/>
              </a:rPr>
              <a:t>NCPDP Standards already have data elements to support pharmacists’ participation in VBAs</a:t>
            </a:r>
          </a:p>
        </p:txBody>
      </p:sp>
      <p:sp>
        <p:nvSpPr>
          <p:cNvPr id="8" name="TextBox 7">
            <a:extLst>
              <a:ext uri="{FF2B5EF4-FFF2-40B4-BE49-F238E27FC236}">
                <a16:creationId xmlns:a16="http://schemas.microsoft.com/office/drawing/2014/main" id="{65AF7BC8-4F36-4A49-7B4A-647F749A96AC}"/>
              </a:ext>
            </a:extLst>
          </p:cNvPr>
          <p:cNvSpPr txBox="1"/>
          <p:nvPr/>
        </p:nvSpPr>
        <p:spPr>
          <a:xfrm>
            <a:off x="4038597" y="2136321"/>
            <a:ext cx="583814" cy="369332"/>
          </a:xfrm>
          <a:prstGeom prst="rect">
            <a:avLst/>
          </a:prstGeom>
          <a:noFill/>
        </p:spPr>
        <p:txBody>
          <a:bodyPr wrap="none" rtlCol="0">
            <a:spAutoFit/>
          </a:bodyPr>
          <a:lstStyle/>
          <a:p>
            <a:r>
              <a:rPr lang="en-US">
                <a:solidFill>
                  <a:srgbClr val="1B3665"/>
                </a:solidFill>
              </a:rPr>
              <a:t>62%</a:t>
            </a:r>
          </a:p>
        </p:txBody>
      </p:sp>
      <p:sp>
        <p:nvSpPr>
          <p:cNvPr id="9" name="TextBox 8">
            <a:extLst>
              <a:ext uri="{FF2B5EF4-FFF2-40B4-BE49-F238E27FC236}">
                <a16:creationId xmlns:a16="http://schemas.microsoft.com/office/drawing/2014/main" id="{9F2FCC24-6F80-7D7A-03E6-69D217D90E17}"/>
              </a:ext>
            </a:extLst>
          </p:cNvPr>
          <p:cNvSpPr txBox="1"/>
          <p:nvPr/>
        </p:nvSpPr>
        <p:spPr>
          <a:xfrm>
            <a:off x="5512186" y="3018064"/>
            <a:ext cx="583814" cy="369332"/>
          </a:xfrm>
          <a:prstGeom prst="rect">
            <a:avLst/>
          </a:prstGeom>
          <a:noFill/>
        </p:spPr>
        <p:txBody>
          <a:bodyPr wrap="none" rtlCol="0">
            <a:spAutoFit/>
          </a:bodyPr>
          <a:lstStyle/>
          <a:p>
            <a:r>
              <a:rPr lang="en-US">
                <a:solidFill>
                  <a:srgbClr val="1B3665"/>
                </a:solidFill>
              </a:rPr>
              <a:t>42%</a:t>
            </a:r>
          </a:p>
        </p:txBody>
      </p:sp>
      <p:sp>
        <p:nvSpPr>
          <p:cNvPr id="13" name="TextBox 12">
            <a:extLst>
              <a:ext uri="{FF2B5EF4-FFF2-40B4-BE49-F238E27FC236}">
                <a16:creationId xmlns:a16="http://schemas.microsoft.com/office/drawing/2014/main" id="{8F537155-D98C-733D-33F2-79861AF4B552}"/>
              </a:ext>
            </a:extLst>
          </p:cNvPr>
          <p:cNvSpPr txBox="1"/>
          <p:nvPr/>
        </p:nvSpPr>
        <p:spPr>
          <a:xfrm>
            <a:off x="7104354" y="1951655"/>
            <a:ext cx="583814" cy="369332"/>
          </a:xfrm>
          <a:prstGeom prst="rect">
            <a:avLst/>
          </a:prstGeom>
          <a:noFill/>
        </p:spPr>
        <p:txBody>
          <a:bodyPr wrap="none" rtlCol="0">
            <a:spAutoFit/>
          </a:bodyPr>
          <a:lstStyle/>
          <a:p>
            <a:r>
              <a:rPr lang="en-US">
                <a:solidFill>
                  <a:srgbClr val="1B3665"/>
                </a:solidFill>
              </a:rPr>
              <a:t>67%</a:t>
            </a:r>
          </a:p>
        </p:txBody>
      </p:sp>
      <p:sp>
        <p:nvSpPr>
          <p:cNvPr id="7" name="Slide Number Placeholder 3">
            <a:extLst>
              <a:ext uri="{FF2B5EF4-FFF2-40B4-BE49-F238E27FC236}">
                <a16:creationId xmlns:a16="http://schemas.microsoft.com/office/drawing/2014/main" id="{002E1A9D-FCDB-454E-85F9-444BADF82F2D}"/>
              </a:ext>
            </a:extLst>
          </p:cNvPr>
          <p:cNvSpPr txBox="1">
            <a:spLocks/>
          </p:cNvSpPr>
          <p:nvPr/>
        </p:nvSpPr>
        <p:spPr>
          <a:xfrm>
            <a:off x="11464689" y="6377651"/>
            <a:ext cx="513735" cy="2281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8AF2E6-64A8-0F46-AF27-0A96D82A033B}" type="slidenum">
              <a:rPr lang="en-US" sz="900" smtClean="0">
                <a:solidFill>
                  <a:schemeClr val="bg1"/>
                </a:solidFill>
              </a:rPr>
              <a:pPr/>
              <a:t>19</a:t>
            </a:fld>
            <a:endParaRPr lang="en-US">
              <a:solidFill>
                <a:schemeClr val="bg1"/>
              </a:solidFill>
            </a:endParaRPr>
          </a:p>
        </p:txBody>
      </p:sp>
    </p:spTree>
    <p:extLst>
      <p:ext uri="{BB962C8B-B14F-4D97-AF65-F5344CB8AC3E}">
        <p14:creationId xmlns:p14="http://schemas.microsoft.com/office/powerpoint/2010/main" val="357126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022361" y="-1176437"/>
            <a:ext cx="10280098" cy="984776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355293" y="2885938"/>
            <a:ext cx="9603907" cy="1783976"/>
          </a:xfrm>
        </p:spPr>
        <p:txBody>
          <a:bodyPr lIns="457200" tIns="0" rIns="457200" anchor="ctr"/>
          <a:lstStyle/>
          <a:p>
            <a:pPr algn="ctr">
              <a:lnSpc>
                <a:spcPct val="150000"/>
              </a:lnSpc>
            </a:pPr>
            <a:br>
              <a:rPr lang="en-US" sz="1700"/>
            </a:br>
            <a:r>
              <a:rPr lang="en-US" sz="1800" i="0">
                <a:latin typeface="+mn-lt"/>
              </a:rPr>
              <a:t>As a mission-driven non-profit, HIMSS offers a unique depth and breadth of expertise in health innovation, public policy, workforce development, research and analytics to advise global leaders, stakeholders and influencers on best practices in health information and technology.</a:t>
            </a:r>
            <a:br>
              <a:rPr lang="en-US" sz="1700"/>
            </a:br>
            <a:br>
              <a:rPr lang="en-US" sz="1700"/>
            </a:br>
            <a:endParaRPr lang="en-US" sz="1700">
              <a:solidFill>
                <a:srgbClr val="FFFFFF"/>
              </a:solidFill>
            </a:endParaRPr>
          </a:p>
        </p:txBody>
      </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3" b="0" i="0" u="none" strike="noStrike" kern="1200" cap="none" spc="0" normalizeH="0" baseline="0" noProof="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6907121-0B52-4444-B9D0-1A1C2AE7C38B}"/>
              </a:ext>
            </a:extLst>
          </p:cNvPr>
          <p:cNvSpPr/>
          <p:nvPr/>
        </p:nvSpPr>
        <p:spPr>
          <a:xfrm>
            <a:off x="2203173" y="694620"/>
            <a:ext cx="7908145"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FFFFFF"/>
                </a:solidFill>
                <a:effectLst/>
                <a:uLnTx/>
                <a:uFillTx/>
                <a:latin typeface="Prometo" panose="020B0604030203060203" pitchFamily="34" charset="77"/>
                <a:ea typeface="+mn-ea"/>
                <a:cs typeface="+mn-cs"/>
              </a:rPr>
              <a:t>HIMSS is a global advisor and thought leader supporting the transformation of the health ecosystem through information and technology.</a:t>
            </a:r>
          </a:p>
        </p:txBody>
      </p:sp>
      <p:sp>
        <p:nvSpPr>
          <p:cNvPr id="32" name="Title 6">
            <a:extLst>
              <a:ext uri="{FF2B5EF4-FFF2-40B4-BE49-F238E27FC236}">
                <a16:creationId xmlns:a16="http://schemas.microsoft.com/office/drawing/2014/main" id="{3025CB56-5959-3F4E-84BB-B0D01384A10B}"/>
              </a:ext>
            </a:extLst>
          </p:cNvPr>
          <p:cNvSpPr txBox="1">
            <a:spLocks/>
          </p:cNvSpPr>
          <p:nvPr/>
        </p:nvSpPr>
        <p:spPr>
          <a:xfrm>
            <a:off x="1478764" y="4379404"/>
            <a:ext cx="9736495" cy="1783976"/>
          </a:xfrm>
          <a:prstGeom prst="rect">
            <a:avLst/>
          </a:prstGeom>
          <a:effectLst/>
        </p:spPr>
        <p:txBody>
          <a:bodyPr vert="horz" wrap="square" lIns="457200" tIns="0" rIns="457200" bIns="0" rtlCol="0" anchor="ctr" anchorCtr="0">
            <a:noAutofit/>
          </a:bodyPr>
          <a:lstStyle>
            <a:lvl1pPr algn="l" defTabSz="914318" rtl="0" eaLnBrk="1" latinLnBrk="0" hangingPunct="1">
              <a:lnSpc>
                <a:spcPct val="100000"/>
              </a:lnSpc>
              <a:spcBef>
                <a:spcPct val="0"/>
              </a:spcBef>
              <a:buNone/>
              <a:defRPr sz="4000" b="0" i="1" kern="1200" spc="0" baseline="0">
                <a:solidFill>
                  <a:srgbClr val="FFFFFF"/>
                </a:solidFill>
                <a:latin typeface="Prometo Medium" panose="020B0704030203060203" pitchFamily="34" charset="0"/>
                <a:ea typeface="+mj-ea"/>
                <a:cs typeface="+mj-cs"/>
              </a:defRPr>
            </a:lvl1pPr>
          </a:lstStyle>
          <a:p>
            <a:pPr marL="0" marR="0" lvl="0" indent="0" algn="ctr" defTabSz="914318" rtl="0" eaLnBrk="1" fontAlgn="auto" latinLnBrk="0" hangingPunct="1">
              <a:lnSpc>
                <a:spcPct val="150000"/>
              </a:lnSpc>
              <a:spcBef>
                <a:spcPct val="0"/>
              </a:spcBef>
              <a:spcAft>
                <a:spcPts val="0"/>
              </a:spcAft>
              <a:buClrTx/>
              <a:buSzTx/>
              <a:buFontTx/>
              <a:buNone/>
              <a:tabLst/>
              <a:defRPr/>
            </a:pPr>
            <a:br>
              <a:rPr kumimoji="0" lang="en-US" sz="1500" b="0" i="1" u="none" strike="noStrike" kern="1200" cap="none" spc="0" normalizeH="0" baseline="0" noProof="0">
                <a:ln>
                  <a:noFill/>
                </a:ln>
                <a:solidFill>
                  <a:srgbClr val="55C1E9"/>
                </a:solidFill>
                <a:effectLst/>
                <a:uLnTx/>
                <a:uFillTx/>
                <a:latin typeface="Prometo Medium" panose="020B0704030203060203" pitchFamily="34" charset="0"/>
                <a:ea typeface="+mj-ea"/>
                <a:cs typeface="+mj-cs"/>
              </a:rPr>
            </a:br>
            <a:r>
              <a:rPr kumimoji="0" lang="en-US" sz="1500" b="0" i="0" u="none" strike="noStrike" kern="1200" cap="none" spc="0" normalizeH="0" baseline="0" noProof="0">
                <a:ln>
                  <a:noFill/>
                </a:ln>
                <a:solidFill>
                  <a:srgbClr val="55C1E9"/>
                </a:solidFill>
                <a:effectLst/>
                <a:uLnTx/>
                <a:uFillTx/>
                <a:latin typeface="Century Gothic" panose="020F0302020204030204"/>
                <a:ea typeface="+mj-ea"/>
                <a:cs typeface="+mj-cs"/>
              </a:rPr>
              <a:t>With more than 350 employees, HIMSS has operations in:</a:t>
            </a:r>
          </a:p>
          <a:p>
            <a:pPr marL="0" marR="0" lvl="0" indent="0" algn="ctr" defTabSz="914318" rtl="0" eaLnBrk="1" fontAlgn="auto" latinLnBrk="0" hangingPunct="1">
              <a:lnSpc>
                <a:spcPct val="150000"/>
              </a:lnSpc>
              <a:spcBef>
                <a:spcPct val="0"/>
              </a:spcBef>
              <a:spcAft>
                <a:spcPts val="0"/>
              </a:spcAft>
              <a:buClrTx/>
              <a:buSzTx/>
              <a:buFontTx/>
              <a:buNone/>
              <a:tabLst/>
              <a:defRPr/>
            </a:pPr>
            <a:r>
              <a:rPr kumimoji="0" lang="en-US" sz="1500" b="0" i="0" u="none" strike="noStrike" kern="1200" cap="none" spc="0" normalizeH="0" baseline="0" noProof="0">
                <a:ln>
                  <a:noFill/>
                </a:ln>
                <a:solidFill>
                  <a:srgbClr val="55C1E9"/>
                </a:solidFill>
                <a:effectLst/>
                <a:uLnTx/>
                <a:uFillTx/>
                <a:latin typeface="Century Gothic" panose="020F0302020204030204"/>
                <a:ea typeface="+mj-ea"/>
                <a:cs typeface="+mj-cs"/>
              </a:rPr>
              <a:t>North America | Asia Pacific | Europe | Latin America | Middle East | United Kingdom</a:t>
            </a:r>
            <a:br>
              <a:rPr kumimoji="0" lang="en-US" sz="1500" b="0" i="1" u="none" strike="noStrike" kern="1200" cap="none" spc="0" normalizeH="0" baseline="0" noProof="0">
                <a:ln>
                  <a:noFill/>
                </a:ln>
                <a:solidFill>
                  <a:srgbClr val="55C1E9"/>
                </a:solidFill>
                <a:effectLst/>
                <a:uLnTx/>
                <a:uFillTx/>
                <a:latin typeface="Prometo Medium" panose="020B0704030203060203" pitchFamily="34" charset="0"/>
                <a:ea typeface="+mj-ea"/>
                <a:cs typeface="+mj-cs"/>
              </a:rPr>
            </a:br>
            <a:br>
              <a:rPr kumimoji="0" lang="en-US" sz="1500" b="0" i="1" u="none" strike="noStrike" kern="1200" cap="none" spc="0" normalizeH="0" baseline="0" noProof="0">
                <a:ln>
                  <a:noFill/>
                </a:ln>
                <a:solidFill>
                  <a:srgbClr val="55C1E9"/>
                </a:solidFill>
                <a:effectLst/>
                <a:uLnTx/>
                <a:uFillTx/>
                <a:latin typeface="Prometo Medium" panose="020B0704030203060203" pitchFamily="34" charset="0"/>
                <a:ea typeface="+mj-ea"/>
                <a:cs typeface="+mj-cs"/>
              </a:rPr>
            </a:br>
            <a:endParaRPr kumimoji="0" lang="en-US" sz="1500" b="0" i="1" u="none" strike="noStrike" kern="1200" cap="none" spc="0" normalizeH="0" baseline="0" noProof="0">
              <a:ln>
                <a:noFill/>
              </a:ln>
              <a:solidFill>
                <a:srgbClr val="55C1E9"/>
              </a:solidFill>
              <a:effectLst/>
              <a:uLnTx/>
              <a:uFillTx/>
              <a:latin typeface="Prometo Medium" panose="020B0704030203060203" pitchFamily="34" charset="0"/>
              <a:ea typeface="+mj-ea"/>
              <a:cs typeface="+mj-cs"/>
            </a:endParaRPr>
          </a:p>
        </p:txBody>
      </p:sp>
    </p:spTree>
    <p:extLst>
      <p:ext uri="{BB962C8B-B14F-4D97-AF65-F5344CB8AC3E}">
        <p14:creationId xmlns:p14="http://schemas.microsoft.com/office/powerpoint/2010/main" val="203178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9D74-6D80-41BB-BA71-8FC41F31CA9A}"/>
              </a:ext>
            </a:extLst>
          </p:cNvPr>
          <p:cNvSpPr>
            <a:spLocks noGrp="1"/>
          </p:cNvSpPr>
          <p:nvPr>
            <p:ph type="title"/>
          </p:nvPr>
        </p:nvSpPr>
        <p:spPr>
          <a:xfrm>
            <a:off x="2089395" y="2537278"/>
            <a:ext cx="3157308" cy="1783443"/>
          </a:xfrm>
        </p:spPr>
        <p:txBody>
          <a:bodyPr/>
          <a:lstStyle/>
          <a:p>
            <a:r>
              <a:rPr lang="en-US">
                <a:latin typeface="+mj-lt"/>
              </a:rPr>
              <a:t>Kim Boyd</a:t>
            </a:r>
            <a:endParaRPr lang="en-US"/>
          </a:p>
        </p:txBody>
      </p:sp>
      <p:sp>
        <p:nvSpPr>
          <p:cNvPr id="5" name="Slide Number Placeholder 4">
            <a:extLst>
              <a:ext uri="{FF2B5EF4-FFF2-40B4-BE49-F238E27FC236}">
                <a16:creationId xmlns:a16="http://schemas.microsoft.com/office/drawing/2014/main" id="{5E1A59E4-3CFD-4038-A1C7-FD84C56A4F52}"/>
              </a:ext>
            </a:extLst>
          </p:cNvPr>
          <p:cNvSpPr>
            <a:spLocks noGrp="1"/>
          </p:cNvSpPr>
          <p:nvPr>
            <p:ph type="sldNum" sz="quarter" idx="4"/>
          </p:nvPr>
        </p:nvSpPr>
        <p:spPr/>
        <p:txBody>
          <a:bodyPr/>
          <a:lstStyle/>
          <a:p>
            <a:fld id="{D8D877B3-D348-4611-9BDB-C5374591D951}" type="slidenum">
              <a:rPr lang="en-US" smtClean="0"/>
              <a:pPr/>
              <a:t>20</a:t>
            </a:fld>
            <a:endParaRPr lang="en-US"/>
          </a:p>
        </p:txBody>
      </p:sp>
      <p:pic>
        <p:nvPicPr>
          <p:cNvPr id="8" name="Picture 3" descr="A picture containing person, indoor&#10;&#10;Description automatically generated">
            <a:extLst>
              <a:ext uri="{FF2B5EF4-FFF2-40B4-BE49-F238E27FC236}">
                <a16:creationId xmlns:a16="http://schemas.microsoft.com/office/drawing/2014/main" id="{D4CF111A-2423-7B95-1521-FF5E7F1C66FD}"/>
              </a:ext>
            </a:extLst>
          </p:cNvPr>
          <p:cNvPicPr>
            <a:picLocks noChangeAspect="1"/>
          </p:cNvPicPr>
          <p:nvPr/>
        </p:nvPicPr>
        <p:blipFill>
          <a:blip r:embed="rId3"/>
          <a:stretch>
            <a:fillRect/>
          </a:stretch>
        </p:blipFill>
        <p:spPr>
          <a:xfrm>
            <a:off x="6691874" y="1165919"/>
            <a:ext cx="3652520" cy="4662551"/>
          </a:xfrm>
          <a:prstGeom prst="ellipse">
            <a:avLst/>
          </a:prstGeom>
          <a:ln>
            <a:noFill/>
          </a:ln>
          <a:effectLst>
            <a:softEdge rad="112500"/>
          </a:effectLst>
        </p:spPr>
      </p:pic>
    </p:spTree>
    <p:extLst>
      <p:ext uri="{BB962C8B-B14F-4D97-AF65-F5344CB8AC3E}">
        <p14:creationId xmlns:p14="http://schemas.microsoft.com/office/powerpoint/2010/main" val="3272500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E89C-134F-43A5-B204-82EE27CB205C}"/>
              </a:ext>
            </a:extLst>
          </p:cNvPr>
          <p:cNvSpPr>
            <a:spLocks noGrp="1"/>
          </p:cNvSpPr>
          <p:nvPr>
            <p:ph type="title"/>
          </p:nvPr>
        </p:nvSpPr>
        <p:spPr>
          <a:xfrm>
            <a:off x="859535" y="444061"/>
            <a:ext cx="9833429" cy="548923"/>
          </a:xfrm>
        </p:spPr>
        <p:txBody>
          <a:bodyPr/>
          <a:lstStyle/>
          <a:p>
            <a:r>
              <a:rPr lang="en-US" b="1">
                <a:latin typeface="+mj-lt"/>
              </a:rPr>
              <a:t>The NCPDP Standards Road to Value</a:t>
            </a:r>
          </a:p>
        </p:txBody>
      </p:sp>
      <p:sp>
        <p:nvSpPr>
          <p:cNvPr id="3" name="Content Placeholder 2">
            <a:extLst>
              <a:ext uri="{FF2B5EF4-FFF2-40B4-BE49-F238E27FC236}">
                <a16:creationId xmlns:a16="http://schemas.microsoft.com/office/drawing/2014/main" id="{E1CAA182-83D9-4993-BA2C-DD591CFD9DEF}"/>
              </a:ext>
            </a:extLst>
          </p:cNvPr>
          <p:cNvSpPr>
            <a:spLocks noGrp="1"/>
          </p:cNvSpPr>
          <p:nvPr>
            <p:ph idx="1"/>
          </p:nvPr>
        </p:nvSpPr>
        <p:spPr>
          <a:xfrm>
            <a:off x="859535" y="1714500"/>
            <a:ext cx="9833429" cy="3429000"/>
          </a:xfrm>
        </p:spPr>
        <p:txBody>
          <a:bodyPr vert="horz" wrap="square" lIns="0" tIns="0" rIns="0" bIns="0" rtlCol="0" anchor="t">
            <a:normAutofit lnSpcReduction="10000"/>
          </a:bodyPr>
          <a:lstStyle/>
          <a:p>
            <a:r>
              <a:rPr lang="en-US">
                <a:latin typeface="Century Gothic"/>
              </a:rPr>
              <a:t>One and half years into the Three-Year Strategic Plan</a:t>
            </a:r>
            <a:endParaRPr lang="en-US"/>
          </a:p>
          <a:p>
            <a:pPr>
              <a:lnSpc>
                <a:spcPct val="100000"/>
              </a:lnSpc>
            </a:pPr>
            <a:r>
              <a:rPr lang="en-US">
                <a:latin typeface="Century Gothic"/>
              </a:rPr>
              <a:t>Strategic Planning VBA Subcommittee has been focused on fact finding and execution</a:t>
            </a:r>
          </a:p>
          <a:p>
            <a:pPr lvl="1"/>
            <a:r>
              <a:rPr lang="en-US">
                <a:latin typeface="Century Gothic"/>
              </a:rPr>
              <a:t>Determine how NCPDP current or future standards can support and promote the growth of pharmacist as a part of the care team in relation to value-based arrangements</a:t>
            </a:r>
          </a:p>
          <a:p>
            <a:pPr lvl="1"/>
            <a:r>
              <a:rPr lang="en-US">
                <a:latin typeface="Century Gothic"/>
              </a:rPr>
              <a:t>Collaborated with NCPDP staff, NCPDP membership, the pharmacy and medical services industry</a:t>
            </a:r>
          </a:p>
          <a:p>
            <a:pPr marL="687070" lvl="2" indent="-169545"/>
            <a:r>
              <a:rPr lang="en-US">
                <a:latin typeface="Century Gothic"/>
              </a:rPr>
              <a:t>Evaluate where we are today in being able to truly support this growth and not only with a focus on NCPDP standards but also on evaluating and measuring pharmacist inclusion in VBAs and industry readiness to do so </a:t>
            </a:r>
            <a:endParaRPr lang="en-US"/>
          </a:p>
          <a:p>
            <a:pPr lvl="1"/>
            <a:endParaRPr lang="en-US"/>
          </a:p>
        </p:txBody>
      </p:sp>
      <p:sp>
        <p:nvSpPr>
          <p:cNvPr id="4" name="Slide Number Placeholder 3">
            <a:extLst>
              <a:ext uri="{FF2B5EF4-FFF2-40B4-BE49-F238E27FC236}">
                <a16:creationId xmlns:a16="http://schemas.microsoft.com/office/drawing/2014/main" id="{44A2BB87-4BED-49CC-B834-D9F2496B06A8}"/>
              </a:ext>
            </a:extLst>
          </p:cNvPr>
          <p:cNvSpPr>
            <a:spLocks noGrp="1"/>
          </p:cNvSpPr>
          <p:nvPr>
            <p:ph type="sldNum" sz="quarter" idx="12"/>
          </p:nvPr>
        </p:nvSpPr>
        <p:spPr/>
        <p:txBody>
          <a:bodyPr/>
          <a:lstStyle/>
          <a:p>
            <a:fld id="{2F8AF2E6-64A8-0F46-AF27-0A96D82A033B}" type="slidenum">
              <a:rPr lang="en-US" smtClean="0"/>
              <a:pPr/>
              <a:t>21</a:t>
            </a:fld>
            <a:endParaRPr lang="en-US"/>
          </a:p>
        </p:txBody>
      </p:sp>
      <p:pic>
        <p:nvPicPr>
          <p:cNvPr id="6" name="Picture 6" descr="A picture containing text, guitar&#10;&#10;Description automatically generated">
            <a:extLst>
              <a:ext uri="{FF2B5EF4-FFF2-40B4-BE49-F238E27FC236}">
                <a16:creationId xmlns:a16="http://schemas.microsoft.com/office/drawing/2014/main" id="{5D652A4F-890E-B82A-57E0-2FCAA4A6C125}"/>
              </a:ext>
            </a:extLst>
          </p:cNvPr>
          <p:cNvPicPr>
            <a:picLocks noChangeAspect="1"/>
          </p:cNvPicPr>
          <p:nvPr/>
        </p:nvPicPr>
        <p:blipFill>
          <a:blip r:embed="rId3"/>
          <a:stretch>
            <a:fillRect/>
          </a:stretch>
        </p:blipFill>
        <p:spPr>
          <a:xfrm>
            <a:off x="9287228" y="1146528"/>
            <a:ext cx="1181100" cy="952500"/>
          </a:xfrm>
          <a:prstGeom prst="rect">
            <a:avLst/>
          </a:prstGeom>
        </p:spPr>
      </p:pic>
    </p:spTree>
    <p:extLst>
      <p:ext uri="{BB962C8B-B14F-4D97-AF65-F5344CB8AC3E}">
        <p14:creationId xmlns:p14="http://schemas.microsoft.com/office/powerpoint/2010/main" val="310591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40D4-8082-B61A-8E58-B1D751D23CDB}"/>
              </a:ext>
            </a:extLst>
          </p:cNvPr>
          <p:cNvSpPr>
            <a:spLocks noGrp="1"/>
          </p:cNvSpPr>
          <p:nvPr>
            <p:ph type="title"/>
          </p:nvPr>
        </p:nvSpPr>
        <p:spPr>
          <a:xfrm>
            <a:off x="761882" y="566569"/>
            <a:ext cx="9833429" cy="511346"/>
          </a:xfrm>
        </p:spPr>
        <p:txBody>
          <a:bodyPr/>
          <a:lstStyle/>
          <a:p>
            <a:r>
              <a:rPr lang="en-US" b="1">
                <a:latin typeface="+mj-lt"/>
              </a:rPr>
              <a:t>COVID</a:t>
            </a:r>
          </a:p>
        </p:txBody>
      </p:sp>
      <p:sp>
        <p:nvSpPr>
          <p:cNvPr id="3" name="Content Placeholder 2">
            <a:extLst>
              <a:ext uri="{FF2B5EF4-FFF2-40B4-BE49-F238E27FC236}">
                <a16:creationId xmlns:a16="http://schemas.microsoft.com/office/drawing/2014/main" id="{EE00DC1B-2A28-0E31-DEDE-4492E48F0310}"/>
              </a:ext>
            </a:extLst>
          </p:cNvPr>
          <p:cNvSpPr>
            <a:spLocks noGrp="1"/>
          </p:cNvSpPr>
          <p:nvPr>
            <p:ph idx="1"/>
          </p:nvPr>
        </p:nvSpPr>
        <p:spPr>
          <a:xfrm>
            <a:off x="501842" y="1539528"/>
            <a:ext cx="5420918" cy="4126242"/>
          </a:xfrm>
        </p:spPr>
        <p:txBody>
          <a:bodyPr vert="horz" wrap="square" lIns="0" tIns="0" rIns="0" bIns="0" rtlCol="0" anchor="t">
            <a:noAutofit/>
          </a:bodyPr>
          <a:lstStyle/>
          <a:p>
            <a:pPr>
              <a:lnSpc>
                <a:spcPct val="100000"/>
              </a:lnSpc>
              <a:spcAft>
                <a:spcPts val="600"/>
              </a:spcAft>
            </a:pPr>
            <a:r>
              <a:rPr lang="en-US" sz="1700" b="0">
                <a:latin typeface="Century Gothic"/>
              </a:rPr>
              <a:t>COVID shocked the healthcare system, while physician clinic and hospital visits shrank, pharmacy grew</a:t>
            </a:r>
            <a:endParaRPr lang="en-US" sz="1700">
              <a:latin typeface="Century Gothic"/>
            </a:endParaRPr>
          </a:p>
          <a:p>
            <a:pPr>
              <a:lnSpc>
                <a:spcPct val="100000"/>
              </a:lnSpc>
              <a:spcAft>
                <a:spcPts val="600"/>
              </a:spcAft>
            </a:pPr>
            <a:r>
              <a:rPr lang="en-US" sz="1700" b="0">
                <a:latin typeface="Century Gothic"/>
              </a:rPr>
              <a:t>Pharmacies have increasingly become immersed in service-related care for patients</a:t>
            </a:r>
          </a:p>
          <a:p>
            <a:pPr>
              <a:lnSpc>
                <a:spcPct val="100000"/>
              </a:lnSpc>
              <a:spcAft>
                <a:spcPts val="600"/>
              </a:spcAft>
            </a:pPr>
            <a:r>
              <a:rPr lang="en-US" sz="1700" b="0">
                <a:latin typeface="Century Gothic"/>
              </a:rPr>
              <a:t>Pharmacist clearly stepped into a clinical, collaborative role during and beyond the COVID-19 pandemic, administering vaccines as well as other clinical services</a:t>
            </a:r>
            <a:endParaRPr lang="en-US" sz="1700">
              <a:latin typeface="Century Gothic"/>
            </a:endParaRPr>
          </a:p>
          <a:p>
            <a:pPr>
              <a:lnSpc>
                <a:spcPct val="100000"/>
              </a:lnSpc>
              <a:spcAft>
                <a:spcPts val="600"/>
              </a:spcAft>
            </a:pPr>
            <a:r>
              <a:rPr lang="en-US" sz="1700" b="0">
                <a:latin typeface="Century Gothic"/>
              </a:rPr>
              <a:t>State regulations are evolving to support Pharmacist practicing at the top of their license and billing for patient-focused, consultative services, not just dispensing</a:t>
            </a:r>
          </a:p>
          <a:p>
            <a:endParaRPr lang="en-US" b="0">
              <a:latin typeface="Century Gothic"/>
            </a:endParaRPr>
          </a:p>
          <a:p>
            <a:endParaRPr lang="en-US" b="0">
              <a:latin typeface="Century Gothic"/>
            </a:endParaRPr>
          </a:p>
        </p:txBody>
      </p:sp>
      <p:sp>
        <p:nvSpPr>
          <p:cNvPr id="4" name="Slide Number Placeholder 3">
            <a:extLst>
              <a:ext uri="{FF2B5EF4-FFF2-40B4-BE49-F238E27FC236}">
                <a16:creationId xmlns:a16="http://schemas.microsoft.com/office/drawing/2014/main" id="{794C1DBE-C036-9A1D-D91F-AB0EF0AB59DC}"/>
              </a:ext>
            </a:extLst>
          </p:cNvPr>
          <p:cNvSpPr>
            <a:spLocks noGrp="1"/>
          </p:cNvSpPr>
          <p:nvPr>
            <p:ph type="sldNum" sz="quarter" idx="12"/>
          </p:nvPr>
        </p:nvSpPr>
        <p:spPr/>
        <p:txBody>
          <a:bodyPr/>
          <a:lstStyle/>
          <a:p>
            <a:fld id="{2F8AF2E6-64A8-0F46-AF27-0A96D82A033B}" type="slidenum">
              <a:rPr lang="en-US" smtClean="0"/>
              <a:pPr/>
              <a:t>22</a:t>
            </a:fld>
            <a:endParaRPr lang="en-US"/>
          </a:p>
        </p:txBody>
      </p:sp>
      <p:pic>
        <p:nvPicPr>
          <p:cNvPr id="5" name="Picture 5" descr="Chart, line chart&#10;&#10;Description automatically generated">
            <a:extLst>
              <a:ext uri="{FF2B5EF4-FFF2-40B4-BE49-F238E27FC236}">
                <a16:creationId xmlns:a16="http://schemas.microsoft.com/office/drawing/2014/main" id="{9BEA8140-8820-452C-71A3-8DA911CCBC98}"/>
              </a:ext>
            </a:extLst>
          </p:cNvPr>
          <p:cNvPicPr>
            <a:picLocks noChangeAspect="1"/>
          </p:cNvPicPr>
          <p:nvPr/>
        </p:nvPicPr>
        <p:blipFill>
          <a:blip r:embed="rId3"/>
          <a:stretch>
            <a:fillRect/>
          </a:stretch>
        </p:blipFill>
        <p:spPr>
          <a:xfrm>
            <a:off x="6345865" y="2028683"/>
            <a:ext cx="5525386" cy="3155054"/>
          </a:xfrm>
          <a:prstGeom prst="rect">
            <a:avLst/>
          </a:prstGeom>
        </p:spPr>
      </p:pic>
      <p:sp>
        <p:nvSpPr>
          <p:cNvPr id="6" name="TextBox 5">
            <a:extLst>
              <a:ext uri="{FF2B5EF4-FFF2-40B4-BE49-F238E27FC236}">
                <a16:creationId xmlns:a16="http://schemas.microsoft.com/office/drawing/2014/main" id="{222BB8A1-91EC-2AAE-BFBD-80CA130CC3CC}"/>
              </a:ext>
            </a:extLst>
          </p:cNvPr>
          <p:cNvSpPr txBox="1"/>
          <p:nvPr/>
        </p:nvSpPr>
        <p:spPr>
          <a:xfrm>
            <a:off x="6372446" y="5504121"/>
            <a:ext cx="524185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https://www.healthaffairs.org/do/10.1377/forefront.20201214.543463/full/</a:t>
            </a:r>
          </a:p>
        </p:txBody>
      </p:sp>
    </p:spTree>
    <p:extLst>
      <p:ext uri="{BB962C8B-B14F-4D97-AF65-F5344CB8AC3E}">
        <p14:creationId xmlns:p14="http://schemas.microsoft.com/office/powerpoint/2010/main" val="270948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72874-2D88-8E96-0345-DDD1E4BB307E}"/>
              </a:ext>
            </a:extLst>
          </p:cNvPr>
          <p:cNvSpPr>
            <a:spLocks noGrp="1"/>
          </p:cNvSpPr>
          <p:nvPr>
            <p:ph type="title"/>
          </p:nvPr>
        </p:nvSpPr>
        <p:spPr>
          <a:xfrm>
            <a:off x="379959" y="479572"/>
            <a:ext cx="11148951" cy="573528"/>
          </a:xfrm>
        </p:spPr>
        <p:txBody>
          <a:bodyPr/>
          <a:lstStyle/>
          <a:p>
            <a:r>
              <a:rPr lang="en-US" sz="3200" b="1">
                <a:latin typeface="+mj-lt"/>
              </a:rPr>
              <a:t>Closing Gaps In Care via VBA is a Community Approach</a:t>
            </a:r>
          </a:p>
        </p:txBody>
      </p:sp>
      <p:sp>
        <p:nvSpPr>
          <p:cNvPr id="3" name="Content Placeholder 2">
            <a:extLst>
              <a:ext uri="{FF2B5EF4-FFF2-40B4-BE49-F238E27FC236}">
                <a16:creationId xmlns:a16="http://schemas.microsoft.com/office/drawing/2014/main" id="{8F1E926C-4846-2885-FAC3-AF10D1044C1D}"/>
              </a:ext>
            </a:extLst>
          </p:cNvPr>
          <p:cNvSpPr>
            <a:spLocks noGrp="1"/>
          </p:cNvSpPr>
          <p:nvPr>
            <p:ph idx="1"/>
          </p:nvPr>
        </p:nvSpPr>
        <p:spPr>
          <a:xfrm>
            <a:off x="525184" y="1345739"/>
            <a:ext cx="4588353" cy="4861971"/>
          </a:xfrm>
        </p:spPr>
        <p:txBody>
          <a:bodyPr vert="horz" wrap="square" lIns="0" tIns="0" rIns="0" bIns="0" rtlCol="0" anchor="t">
            <a:normAutofit/>
          </a:bodyPr>
          <a:lstStyle/>
          <a:p>
            <a:pPr>
              <a:lnSpc>
                <a:spcPct val="100000"/>
              </a:lnSpc>
              <a:spcAft>
                <a:spcPts val="1200"/>
              </a:spcAft>
            </a:pPr>
            <a:r>
              <a:rPr lang="en-US" sz="2400" b="0">
                <a:latin typeface="Century Gothic"/>
              </a:rPr>
              <a:t>NCPDP held a series of Stakeholder Action Groups and an Educational Summit to ascertain the healthcare community's opinions and expertise</a:t>
            </a:r>
            <a:endParaRPr lang="en-US" sz="2400" b="0"/>
          </a:p>
          <a:p>
            <a:pPr>
              <a:lnSpc>
                <a:spcPct val="100000"/>
              </a:lnSpc>
              <a:spcAft>
                <a:spcPts val="1200"/>
              </a:spcAft>
            </a:pPr>
            <a:r>
              <a:rPr lang="en-US" sz="2400" b="0">
                <a:latin typeface="Century Gothic"/>
              </a:rPr>
              <a:t>The VBA Subcommittee also conducted 1:1 interviews</a:t>
            </a:r>
            <a:endParaRPr lang="en-US" sz="2400" b="0"/>
          </a:p>
        </p:txBody>
      </p:sp>
      <p:sp>
        <p:nvSpPr>
          <p:cNvPr id="4" name="Slide Number Placeholder 3">
            <a:extLst>
              <a:ext uri="{FF2B5EF4-FFF2-40B4-BE49-F238E27FC236}">
                <a16:creationId xmlns:a16="http://schemas.microsoft.com/office/drawing/2014/main" id="{471D8B25-789B-BB64-CEAB-A50A8F1737E8}"/>
              </a:ext>
            </a:extLst>
          </p:cNvPr>
          <p:cNvSpPr>
            <a:spLocks noGrp="1"/>
          </p:cNvSpPr>
          <p:nvPr>
            <p:ph type="sldNum" sz="quarter" idx="12"/>
          </p:nvPr>
        </p:nvSpPr>
        <p:spPr/>
        <p:txBody>
          <a:bodyPr/>
          <a:lstStyle/>
          <a:p>
            <a:fld id="{2F8AF2E6-64A8-0F46-AF27-0A96D82A033B}" type="slidenum">
              <a:rPr lang="en-US" smtClean="0"/>
              <a:pPr/>
              <a:t>23</a:t>
            </a:fld>
            <a:endParaRPr lang="en-US"/>
          </a:p>
        </p:txBody>
      </p:sp>
      <p:pic>
        <p:nvPicPr>
          <p:cNvPr id="11" name="Picture 11" descr="A picture containing text, clipart&#10;&#10;Description automatically generated">
            <a:extLst>
              <a:ext uri="{FF2B5EF4-FFF2-40B4-BE49-F238E27FC236}">
                <a16:creationId xmlns:a16="http://schemas.microsoft.com/office/drawing/2014/main" id="{E3E56D3B-9DBB-155A-BBAA-4382AD95E729}"/>
              </a:ext>
            </a:extLst>
          </p:cNvPr>
          <p:cNvPicPr>
            <a:picLocks noChangeAspect="1"/>
          </p:cNvPicPr>
          <p:nvPr/>
        </p:nvPicPr>
        <p:blipFill>
          <a:blip r:embed="rId3"/>
          <a:stretch>
            <a:fillRect/>
          </a:stretch>
        </p:blipFill>
        <p:spPr>
          <a:xfrm>
            <a:off x="10024076" y="5634183"/>
            <a:ext cx="1761525" cy="573528"/>
          </a:xfrm>
          <a:prstGeom prst="rect">
            <a:avLst/>
          </a:prstGeom>
        </p:spPr>
      </p:pic>
      <p:sp>
        <p:nvSpPr>
          <p:cNvPr id="20" name="TextBox 19">
            <a:extLst>
              <a:ext uri="{FF2B5EF4-FFF2-40B4-BE49-F238E27FC236}">
                <a16:creationId xmlns:a16="http://schemas.microsoft.com/office/drawing/2014/main" id="{C9AB88A6-B9F0-18CB-F691-1B41BCFAD292}"/>
              </a:ext>
            </a:extLst>
          </p:cNvPr>
          <p:cNvSpPr txBox="1"/>
          <p:nvPr/>
        </p:nvSpPr>
        <p:spPr>
          <a:xfrm>
            <a:off x="6184446" y="1347108"/>
            <a:ext cx="5429250"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Industry Subject Matter Experts From Across the Healthcare Ecosystem Have Informed Findings and Needs to Support Pharmacist Engaged VBAs:</a:t>
            </a:r>
          </a:p>
          <a:p>
            <a:endParaRPr lang="en-US"/>
          </a:p>
          <a:p>
            <a:pPr marL="285750" indent="-285750">
              <a:buFont typeface="Arial"/>
              <a:buChar char="•"/>
            </a:pPr>
            <a:r>
              <a:rPr lang="en-US"/>
              <a:t>Pharmacies</a:t>
            </a:r>
          </a:p>
          <a:p>
            <a:pPr marL="285750" indent="-285750">
              <a:buFont typeface="Arial"/>
              <a:buChar char="•"/>
            </a:pPr>
            <a:r>
              <a:rPr lang="en-US"/>
              <a:t>National Quality Organization</a:t>
            </a:r>
          </a:p>
          <a:p>
            <a:pPr marL="285750" indent="-285750">
              <a:buFont typeface="Arial"/>
              <a:buChar char="•"/>
            </a:pPr>
            <a:r>
              <a:rPr lang="en-US"/>
              <a:t>HIT Solutions Vendors</a:t>
            </a:r>
          </a:p>
          <a:p>
            <a:pPr marL="285750" indent="-285750">
              <a:buFont typeface="Arial"/>
              <a:buChar char="•"/>
            </a:pPr>
            <a:r>
              <a:rPr lang="en-US"/>
              <a:t>VBA Platform Vendors</a:t>
            </a:r>
          </a:p>
          <a:p>
            <a:pPr marL="285750" indent="-285750">
              <a:buFont typeface="Arial"/>
              <a:buChar char="•"/>
            </a:pPr>
            <a:r>
              <a:rPr lang="en-US"/>
              <a:t>Manufacturers</a:t>
            </a:r>
          </a:p>
          <a:p>
            <a:pPr marL="285750" indent="-285750">
              <a:buFont typeface="Arial"/>
              <a:buChar char="•"/>
            </a:pPr>
            <a:r>
              <a:rPr lang="en-US"/>
              <a:t>Health Plans</a:t>
            </a:r>
          </a:p>
          <a:p>
            <a:pPr marL="285750" indent="-285750">
              <a:buFont typeface="Arial"/>
              <a:buChar char="•"/>
            </a:pPr>
            <a:r>
              <a:rPr lang="en-US"/>
              <a:t>Advocacy Organizations</a:t>
            </a:r>
          </a:p>
          <a:p>
            <a:pPr marL="285750" indent="-285750">
              <a:buFont typeface="Arial"/>
              <a:buChar char="•"/>
            </a:pPr>
            <a:r>
              <a:rPr lang="en-US"/>
              <a:t>Pharmacist Associations</a:t>
            </a:r>
          </a:p>
          <a:p>
            <a:pPr marL="285750" indent="-285750">
              <a:buFont typeface="Arial"/>
              <a:buChar char="•"/>
            </a:pPr>
            <a:r>
              <a:rPr lang="en-US"/>
              <a:t>Software Vendors</a:t>
            </a:r>
          </a:p>
          <a:p>
            <a:pPr marL="285750" indent="-285750">
              <a:buFont typeface="Arial"/>
              <a:buChar char="•"/>
            </a:pPr>
            <a:r>
              <a:rPr lang="en-US"/>
              <a:t>Private Research University</a:t>
            </a:r>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endParaRPr lang="en-US"/>
          </a:p>
          <a:p>
            <a:endParaRPr lang="en-US"/>
          </a:p>
          <a:p>
            <a:endParaRPr lang="en-US"/>
          </a:p>
        </p:txBody>
      </p:sp>
    </p:spTree>
    <p:extLst>
      <p:ext uri="{BB962C8B-B14F-4D97-AF65-F5344CB8AC3E}">
        <p14:creationId xmlns:p14="http://schemas.microsoft.com/office/powerpoint/2010/main" val="289065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3D32-7692-BF78-E440-367C4AF6A538}"/>
              </a:ext>
            </a:extLst>
          </p:cNvPr>
          <p:cNvSpPr>
            <a:spLocks noGrp="1"/>
          </p:cNvSpPr>
          <p:nvPr>
            <p:ph type="title"/>
          </p:nvPr>
        </p:nvSpPr>
        <p:spPr>
          <a:xfrm>
            <a:off x="656949" y="310896"/>
            <a:ext cx="10031180" cy="1028700"/>
          </a:xfrm>
        </p:spPr>
        <p:txBody>
          <a:bodyPr/>
          <a:lstStyle/>
          <a:p>
            <a:pPr>
              <a:lnSpc>
                <a:spcPct val="100000"/>
              </a:lnSpc>
            </a:pPr>
            <a:r>
              <a:rPr lang="en-US" b="1">
                <a:latin typeface="+mj-lt"/>
              </a:rPr>
              <a:t>NCPDP Data Standards Evaluation – Support for Pharmacist Involved VBA Today</a:t>
            </a:r>
          </a:p>
        </p:txBody>
      </p:sp>
      <p:sp>
        <p:nvSpPr>
          <p:cNvPr id="4" name="Slide Number Placeholder 3">
            <a:extLst>
              <a:ext uri="{FF2B5EF4-FFF2-40B4-BE49-F238E27FC236}">
                <a16:creationId xmlns:a16="http://schemas.microsoft.com/office/drawing/2014/main" id="{00BB5366-EDA0-90C2-892C-530991E1BC3B}"/>
              </a:ext>
            </a:extLst>
          </p:cNvPr>
          <p:cNvSpPr>
            <a:spLocks noGrp="1"/>
          </p:cNvSpPr>
          <p:nvPr>
            <p:ph type="sldNum" sz="quarter" idx="12"/>
          </p:nvPr>
        </p:nvSpPr>
        <p:spPr/>
        <p:txBody>
          <a:bodyPr/>
          <a:lstStyle/>
          <a:p>
            <a:fld id="{2F8AF2E6-64A8-0F46-AF27-0A96D82A033B}" type="slidenum">
              <a:rPr lang="en-US" smtClean="0"/>
              <a:pPr/>
              <a:t>24</a:t>
            </a:fld>
            <a:endParaRPr lang="en-US"/>
          </a:p>
        </p:txBody>
      </p:sp>
      <p:sp>
        <p:nvSpPr>
          <p:cNvPr id="7" name="TextBox 6">
            <a:extLst>
              <a:ext uri="{FF2B5EF4-FFF2-40B4-BE49-F238E27FC236}">
                <a16:creationId xmlns:a16="http://schemas.microsoft.com/office/drawing/2014/main" id="{3580211D-822E-0047-8A3F-C996E794FE54}"/>
              </a:ext>
            </a:extLst>
          </p:cNvPr>
          <p:cNvSpPr txBox="1"/>
          <p:nvPr/>
        </p:nvSpPr>
        <p:spPr>
          <a:xfrm>
            <a:off x="2155161" y="1854232"/>
            <a:ext cx="95741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EC881D"/>
                </a:solidFill>
                <a:latin typeface="Century Gothic"/>
              </a:rPr>
              <a:t>In early 2022, NCPDP Standards SMEs completed initial analysis and data crosswalk of NCPDP standards that could be used to support VBA and the exchange of clinical data</a:t>
            </a:r>
            <a:endParaRPr lang="en-US" sz="2000" b="1" dirty="0">
              <a:solidFill>
                <a:srgbClr val="EC881D"/>
              </a:solidFill>
              <a:latin typeface="Century Gothic"/>
              <a:cs typeface="Calibri"/>
            </a:endParaRPr>
          </a:p>
          <a:p>
            <a:pPr marL="342900" indent="-342900">
              <a:buFont typeface="Arial"/>
              <a:buChar char="•"/>
            </a:pPr>
            <a:r>
              <a:rPr lang="en-US" sz="2000" b="1" dirty="0">
                <a:solidFill>
                  <a:schemeClr val="tx2"/>
                </a:solidFill>
                <a:latin typeface="Century Gothic"/>
              </a:rPr>
              <a:t>62%</a:t>
            </a:r>
            <a:r>
              <a:rPr lang="en-US" sz="2000" b="1" dirty="0">
                <a:solidFill>
                  <a:srgbClr val="EC881D"/>
                </a:solidFill>
                <a:latin typeface="Century Gothic"/>
              </a:rPr>
              <a:t> of data elements in SCRIPT Standard</a:t>
            </a:r>
            <a:endParaRPr lang="en-US" sz="2000" b="1" dirty="0">
              <a:solidFill>
                <a:srgbClr val="EC881D"/>
              </a:solidFill>
              <a:latin typeface="Century Gothic"/>
              <a:cs typeface="Calibri"/>
            </a:endParaRPr>
          </a:p>
          <a:p>
            <a:pPr marL="342900" indent="-342900">
              <a:buFont typeface="Arial"/>
              <a:buChar char="•"/>
            </a:pPr>
            <a:r>
              <a:rPr lang="en-US" sz="2000" b="1" dirty="0">
                <a:solidFill>
                  <a:schemeClr val="tx2"/>
                </a:solidFill>
                <a:latin typeface="Century Gothic"/>
              </a:rPr>
              <a:t>42%</a:t>
            </a:r>
            <a:r>
              <a:rPr lang="en-US" sz="2000" b="1" dirty="0">
                <a:solidFill>
                  <a:srgbClr val="EC881D"/>
                </a:solidFill>
                <a:latin typeface="Century Gothic"/>
              </a:rPr>
              <a:t> within TELECOM</a:t>
            </a:r>
            <a:endParaRPr lang="en-US" sz="2000" b="1" dirty="0">
              <a:solidFill>
                <a:srgbClr val="EC881D"/>
              </a:solidFill>
              <a:latin typeface="Century Gothic"/>
              <a:cs typeface="Calibri"/>
            </a:endParaRPr>
          </a:p>
          <a:p>
            <a:pPr marL="342900" indent="-342900">
              <a:buFont typeface="Arial"/>
              <a:buChar char="•"/>
            </a:pPr>
            <a:r>
              <a:rPr lang="en-US" sz="2000" b="1" dirty="0">
                <a:solidFill>
                  <a:schemeClr val="tx2"/>
                </a:solidFill>
                <a:latin typeface="Century Gothic"/>
              </a:rPr>
              <a:t>67%</a:t>
            </a:r>
            <a:r>
              <a:rPr lang="en-US" sz="2000" b="1" dirty="0">
                <a:solidFill>
                  <a:srgbClr val="EC881D"/>
                </a:solidFill>
                <a:latin typeface="Century Gothic"/>
              </a:rPr>
              <a:t> within </a:t>
            </a:r>
            <a:r>
              <a:rPr lang="en-US" sz="2000" b="1" dirty="0" err="1">
                <a:solidFill>
                  <a:srgbClr val="EC881D"/>
                </a:solidFill>
                <a:latin typeface="Century Gothic"/>
              </a:rPr>
              <a:t>eCare</a:t>
            </a:r>
            <a:r>
              <a:rPr lang="en-US" sz="2000" b="1" dirty="0">
                <a:solidFill>
                  <a:srgbClr val="EC881D"/>
                </a:solidFill>
                <a:latin typeface="Century Gothic"/>
              </a:rPr>
              <a:t> Plan</a:t>
            </a:r>
            <a:endParaRPr lang="en-US" sz="2000" b="1" dirty="0">
              <a:solidFill>
                <a:srgbClr val="EC881D"/>
              </a:solidFill>
              <a:latin typeface="Century Gothic"/>
              <a:cs typeface="Calibri"/>
            </a:endParaRPr>
          </a:p>
        </p:txBody>
      </p:sp>
      <p:pic>
        <p:nvPicPr>
          <p:cNvPr id="8" name="Picture 8" descr="Icon&#10;&#10;Description automatically generated">
            <a:extLst>
              <a:ext uri="{FF2B5EF4-FFF2-40B4-BE49-F238E27FC236}">
                <a16:creationId xmlns:a16="http://schemas.microsoft.com/office/drawing/2014/main" id="{7C6E5B28-00A3-0728-9D81-5628C808A56E}"/>
              </a:ext>
            </a:extLst>
          </p:cNvPr>
          <p:cNvPicPr>
            <a:picLocks noChangeAspect="1"/>
          </p:cNvPicPr>
          <p:nvPr/>
        </p:nvPicPr>
        <p:blipFill>
          <a:blip r:embed="rId3"/>
          <a:stretch>
            <a:fillRect/>
          </a:stretch>
        </p:blipFill>
        <p:spPr>
          <a:xfrm>
            <a:off x="413007" y="1941641"/>
            <a:ext cx="1581150" cy="1581150"/>
          </a:xfrm>
          <a:prstGeom prst="rect">
            <a:avLst/>
          </a:prstGeom>
          <a:ln>
            <a:noFill/>
          </a:ln>
        </p:spPr>
      </p:pic>
      <p:sp>
        <p:nvSpPr>
          <p:cNvPr id="3" name="TextBox 2">
            <a:extLst>
              <a:ext uri="{FF2B5EF4-FFF2-40B4-BE49-F238E27FC236}">
                <a16:creationId xmlns:a16="http://schemas.microsoft.com/office/drawing/2014/main" id="{07A775D0-BC43-97A2-2AEB-C5A6C4989794}"/>
              </a:ext>
            </a:extLst>
          </p:cNvPr>
          <p:cNvSpPr txBox="1"/>
          <p:nvPr/>
        </p:nvSpPr>
        <p:spPr>
          <a:xfrm>
            <a:off x="6449302" y="3652124"/>
            <a:ext cx="565785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Examples of NCPDP Standards Clinical Data Fields:</a:t>
            </a:r>
          </a:p>
          <a:p>
            <a:pPr marL="285750" indent="-285750">
              <a:buFont typeface="Arial"/>
              <a:buChar char="•"/>
            </a:pPr>
            <a:r>
              <a:rPr lang="en-US" sz="1600"/>
              <a:t>Hemoglobin A1C</a:t>
            </a:r>
          </a:p>
          <a:p>
            <a:pPr marL="285750" indent="-285750">
              <a:buFont typeface="Arial"/>
              <a:buChar char="•"/>
            </a:pPr>
            <a:r>
              <a:rPr lang="en-US" sz="1600"/>
              <a:t>Diastolic/Systolic Blood Pressure</a:t>
            </a:r>
          </a:p>
          <a:p>
            <a:pPr marL="285750" indent="-285750">
              <a:buFont typeface="Arial"/>
              <a:buChar char="•"/>
            </a:pPr>
            <a:r>
              <a:rPr lang="en-US" sz="1600"/>
              <a:t>Immunizations</a:t>
            </a:r>
          </a:p>
          <a:p>
            <a:pPr marL="285750" indent="-285750">
              <a:buFont typeface="Arial"/>
              <a:buChar char="•"/>
            </a:pPr>
            <a:r>
              <a:rPr lang="en-US" sz="1600"/>
              <a:t>Heart Rate</a:t>
            </a:r>
          </a:p>
          <a:p>
            <a:pPr marL="285750" indent="-285750">
              <a:buFont typeface="Arial"/>
              <a:buChar char="•"/>
            </a:pPr>
            <a:r>
              <a:rPr lang="en-US" sz="1600"/>
              <a:t>Respiratory Rate</a:t>
            </a:r>
          </a:p>
          <a:p>
            <a:pPr marL="285750" indent="-285750">
              <a:buFont typeface="Arial"/>
              <a:buChar char="•"/>
            </a:pPr>
            <a:r>
              <a:rPr lang="en-US" sz="1600"/>
              <a:t>Laboratory (Labs)</a:t>
            </a:r>
          </a:p>
          <a:p>
            <a:pPr marL="285750" indent="-285750">
              <a:buFont typeface="Arial"/>
              <a:buChar char="•"/>
            </a:pPr>
            <a:r>
              <a:rPr lang="en-US" sz="1600"/>
              <a:t>Date of Test</a:t>
            </a:r>
          </a:p>
          <a:p>
            <a:pPr marL="285750" indent="-285750">
              <a:buFont typeface="Arial"/>
              <a:buChar char="•"/>
            </a:pPr>
            <a:r>
              <a:rPr lang="en-US" sz="1600"/>
              <a:t>Date Test Results Received</a:t>
            </a:r>
          </a:p>
          <a:p>
            <a:pPr marL="285750" indent="-285750">
              <a:buFont typeface="Arial"/>
              <a:buChar char="•"/>
            </a:pPr>
            <a:endParaRPr lang="en-US"/>
          </a:p>
          <a:p>
            <a:endParaRPr lang="en-US"/>
          </a:p>
          <a:p>
            <a:endParaRPr lang="en-US"/>
          </a:p>
          <a:p>
            <a:endParaRPr lang="en-US"/>
          </a:p>
        </p:txBody>
      </p:sp>
    </p:spTree>
    <p:extLst>
      <p:ext uri="{BB962C8B-B14F-4D97-AF65-F5344CB8AC3E}">
        <p14:creationId xmlns:p14="http://schemas.microsoft.com/office/powerpoint/2010/main" val="3092573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2FB1-71F9-AAC1-EF5C-A9FD77D9A238}"/>
              </a:ext>
            </a:extLst>
          </p:cNvPr>
          <p:cNvSpPr>
            <a:spLocks noGrp="1"/>
          </p:cNvSpPr>
          <p:nvPr>
            <p:ph type="title"/>
          </p:nvPr>
        </p:nvSpPr>
        <p:spPr>
          <a:xfrm>
            <a:off x="825624" y="310896"/>
            <a:ext cx="10720056" cy="603398"/>
          </a:xfrm>
        </p:spPr>
        <p:txBody>
          <a:bodyPr/>
          <a:lstStyle/>
          <a:p>
            <a:r>
              <a:rPr lang="en-US" sz="3500" b="1">
                <a:latin typeface="+mj-lt"/>
              </a:rPr>
              <a:t>NCPDP July 2022 Stakeholder Action Group (SAG)</a:t>
            </a:r>
          </a:p>
        </p:txBody>
      </p:sp>
      <p:sp>
        <p:nvSpPr>
          <p:cNvPr id="4" name="Slide Number Placeholder 3">
            <a:extLst>
              <a:ext uri="{FF2B5EF4-FFF2-40B4-BE49-F238E27FC236}">
                <a16:creationId xmlns:a16="http://schemas.microsoft.com/office/drawing/2014/main" id="{7546C215-8733-8CE0-292C-69495A8D4B10}"/>
              </a:ext>
            </a:extLst>
          </p:cNvPr>
          <p:cNvSpPr>
            <a:spLocks noGrp="1"/>
          </p:cNvSpPr>
          <p:nvPr>
            <p:ph type="sldNum" sz="quarter" idx="12"/>
          </p:nvPr>
        </p:nvSpPr>
        <p:spPr/>
        <p:txBody>
          <a:bodyPr/>
          <a:lstStyle/>
          <a:p>
            <a:fld id="{2F8AF2E6-64A8-0F46-AF27-0A96D82A033B}" type="slidenum">
              <a:rPr lang="en-US" smtClean="0"/>
              <a:pPr/>
              <a:t>25</a:t>
            </a:fld>
            <a:endParaRPr lang="en-US"/>
          </a:p>
        </p:txBody>
      </p:sp>
      <p:pic>
        <p:nvPicPr>
          <p:cNvPr id="7" name="Picture 5" descr="Diagram&#10;&#10;Description automatically generated">
            <a:extLst>
              <a:ext uri="{FF2B5EF4-FFF2-40B4-BE49-F238E27FC236}">
                <a16:creationId xmlns:a16="http://schemas.microsoft.com/office/drawing/2014/main" id="{FBAB4DAB-C1BF-716B-350D-DC25A5B59A30}"/>
              </a:ext>
            </a:extLst>
          </p:cNvPr>
          <p:cNvPicPr>
            <a:picLocks noChangeAspect="1"/>
          </p:cNvPicPr>
          <p:nvPr/>
        </p:nvPicPr>
        <p:blipFill>
          <a:blip r:embed="rId3"/>
          <a:stretch>
            <a:fillRect/>
          </a:stretch>
        </p:blipFill>
        <p:spPr>
          <a:xfrm>
            <a:off x="374901" y="1114426"/>
            <a:ext cx="5182078" cy="4933924"/>
          </a:xfrm>
          <a:prstGeom prst="rect">
            <a:avLst/>
          </a:prstGeom>
        </p:spPr>
      </p:pic>
      <p:sp>
        <p:nvSpPr>
          <p:cNvPr id="6" name="Content Placeholder 5">
            <a:extLst>
              <a:ext uri="{FF2B5EF4-FFF2-40B4-BE49-F238E27FC236}">
                <a16:creationId xmlns:a16="http://schemas.microsoft.com/office/drawing/2014/main" id="{B01A442B-C94F-F899-D364-EE8E81F674BB}"/>
              </a:ext>
            </a:extLst>
          </p:cNvPr>
          <p:cNvSpPr>
            <a:spLocks noGrp="1"/>
          </p:cNvSpPr>
          <p:nvPr>
            <p:ph idx="1"/>
          </p:nvPr>
        </p:nvSpPr>
        <p:spPr>
          <a:xfrm>
            <a:off x="5970494" y="1016138"/>
            <a:ext cx="6067313" cy="5374040"/>
          </a:xfrm>
        </p:spPr>
        <p:txBody>
          <a:bodyPr vert="horz" wrap="square" lIns="0" tIns="0" rIns="0" bIns="0" rtlCol="0" anchor="t">
            <a:normAutofit fontScale="92500" lnSpcReduction="10000"/>
          </a:bodyPr>
          <a:lstStyle/>
          <a:p>
            <a:r>
              <a:rPr lang="en-US" b="0">
                <a:latin typeface="Century Gothic"/>
              </a:rPr>
              <a:t>Cross Section of Healthcare, Pharmacy Industry</a:t>
            </a:r>
          </a:p>
          <a:p>
            <a:r>
              <a:rPr lang="en-US" b="0">
                <a:latin typeface="Century Gothic"/>
              </a:rPr>
              <a:t>Open, consensus dialogue</a:t>
            </a:r>
          </a:p>
          <a:p>
            <a:r>
              <a:rPr lang="en-US" b="0">
                <a:latin typeface="Century Gothic"/>
              </a:rPr>
              <a:t>Patient at the center of the discussions</a:t>
            </a:r>
            <a:endParaRPr lang="en-US" b="0"/>
          </a:p>
          <a:p>
            <a:r>
              <a:rPr lang="en-US" b="0">
                <a:latin typeface="Century Gothic"/>
              </a:rPr>
              <a:t>Pharmacist involved VBAs (not competitive but complimentary of Primary Care Provider VBAs)</a:t>
            </a:r>
          </a:p>
          <a:p>
            <a:r>
              <a:rPr lang="en-US" b="0">
                <a:latin typeface="Century Gothic"/>
              </a:rPr>
              <a:t>Areas of discussion</a:t>
            </a:r>
            <a:endParaRPr lang="en-US" b="0"/>
          </a:p>
          <a:p>
            <a:pPr lvl="1"/>
            <a:r>
              <a:rPr lang="en-US">
                <a:latin typeface="Century Gothic"/>
              </a:rPr>
              <a:t>Comprehensive care planning</a:t>
            </a:r>
            <a:endParaRPr lang="en-US"/>
          </a:p>
          <a:p>
            <a:pPr lvl="1"/>
            <a:r>
              <a:rPr lang="en-US">
                <a:latin typeface="Century Gothic"/>
              </a:rPr>
              <a:t>Pharmacy systems improvement and integration with medical EHRs</a:t>
            </a:r>
            <a:endParaRPr lang="en-US"/>
          </a:p>
          <a:p>
            <a:pPr lvl="1"/>
            <a:r>
              <a:rPr lang="en-US">
                <a:latin typeface="Century Gothic"/>
              </a:rPr>
              <a:t>Promote health and wellness</a:t>
            </a:r>
            <a:endParaRPr lang="en-US"/>
          </a:p>
          <a:p>
            <a:pPr lvl="1"/>
            <a:r>
              <a:rPr lang="en-US">
                <a:latin typeface="Century Gothic"/>
              </a:rPr>
              <a:t>Need for tracking and billing system (not all activity tied to dispensing medications)</a:t>
            </a:r>
            <a:endParaRPr lang="en-US"/>
          </a:p>
          <a:p>
            <a:pPr lvl="1"/>
            <a:r>
              <a:rPr lang="en-US">
                <a:latin typeface="Century Gothic"/>
              </a:rPr>
              <a:t>Encompass transitional care</a:t>
            </a:r>
            <a:endParaRPr lang="en-US"/>
          </a:p>
          <a:p>
            <a:pPr lvl="1"/>
            <a:r>
              <a:rPr lang="en-US">
                <a:latin typeface="Century Gothic"/>
              </a:rPr>
              <a:t>Complete care coordination to close gaps in care</a:t>
            </a:r>
            <a:endParaRPr lang="en-US"/>
          </a:p>
          <a:p>
            <a:endParaRPr lang="en-US"/>
          </a:p>
        </p:txBody>
      </p:sp>
    </p:spTree>
    <p:extLst>
      <p:ext uri="{BB962C8B-B14F-4D97-AF65-F5344CB8AC3E}">
        <p14:creationId xmlns:p14="http://schemas.microsoft.com/office/powerpoint/2010/main" val="423398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6">
            <a:extLst>
              <a:ext uri="{FF2B5EF4-FFF2-40B4-BE49-F238E27FC236}">
                <a16:creationId xmlns:a16="http://schemas.microsoft.com/office/drawing/2014/main" id="{F0648241-450E-C68D-6E01-25AC2AC55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875" r="20875"/>
          <a:stretch/>
        </p:blipFill>
        <p:spPr>
          <a:xfrm rot="2700000">
            <a:off x="-1369586" y="2142878"/>
            <a:ext cx="3878838" cy="3884379"/>
          </a:xfrm>
          <a:prstGeom prst="ellipse">
            <a:avLst/>
          </a:prstGeom>
          <a:noFill/>
          <a:ln>
            <a:noFill/>
          </a:ln>
        </p:spPr>
      </p:pic>
      <p:sp>
        <p:nvSpPr>
          <p:cNvPr id="4" name="Slide Number Placeholder 3">
            <a:extLst>
              <a:ext uri="{FF2B5EF4-FFF2-40B4-BE49-F238E27FC236}">
                <a16:creationId xmlns:a16="http://schemas.microsoft.com/office/drawing/2014/main" id="{22B8BBB3-131E-46D9-BAD4-BCB482DB2A5A}"/>
              </a:ext>
            </a:extLst>
          </p:cNvPr>
          <p:cNvSpPr>
            <a:spLocks noGrp="1"/>
          </p:cNvSpPr>
          <p:nvPr>
            <p:ph type="sldNum" sz="quarter" idx="12"/>
          </p:nvPr>
        </p:nvSpPr>
        <p:spPr/>
        <p:txBody>
          <a:bodyPr/>
          <a:lstStyle/>
          <a:p>
            <a:fld id="{2F8AF2E6-64A8-0F46-AF27-0A96D82A033B}" type="slidenum">
              <a:rPr lang="en-US" smtClean="0"/>
              <a:pPr/>
              <a:t>26</a:t>
            </a:fld>
            <a:endParaRPr lang="en-US"/>
          </a:p>
        </p:txBody>
      </p:sp>
      <p:sp>
        <p:nvSpPr>
          <p:cNvPr id="5" name="Title 1">
            <a:extLst>
              <a:ext uri="{FF2B5EF4-FFF2-40B4-BE49-F238E27FC236}">
                <a16:creationId xmlns:a16="http://schemas.microsoft.com/office/drawing/2014/main" id="{657B1BCF-CD1D-8F6B-D3A4-0242D423E20F}"/>
              </a:ext>
            </a:extLst>
          </p:cNvPr>
          <p:cNvSpPr txBox="1">
            <a:spLocks/>
          </p:cNvSpPr>
          <p:nvPr/>
        </p:nvSpPr>
        <p:spPr>
          <a:xfrm>
            <a:off x="859536" y="310896"/>
            <a:ext cx="11001412" cy="538843"/>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b="1">
                <a:latin typeface="+mj-lt"/>
              </a:rPr>
              <a:t>Key Takeaways - NCPDP July SAG</a:t>
            </a:r>
          </a:p>
        </p:txBody>
      </p:sp>
      <p:pic>
        <p:nvPicPr>
          <p:cNvPr id="8" name="Picture Placeholder 6">
            <a:extLst>
              <a:ext uri="{FF2B5EF4-FFF2-40B4-BE49-F238E27FC236}">
                <a16:creationId xmlns:a16="http://schemas.microsoft.com/office/drawing/2014/main" id="{BF8C86E8-4901-30DE-C2F4-2E051E3338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905" t="8701" r="13093" b="66296"/>
          <a:stretch/>
        </p:blipFill>
        <p:spPr>
          <a:xfrm>
            <a:off x="7039455" y="4359832"/>
            <a:ext cx="1714398" cy="1716847"/>
          </a:xfrm>
          <a:prstGeom prst="ellipse">
            <a:avLst/>
          </a:prstGeom>
          <a:noFill/>
          <a:ln>
            <a:noFill/>
          </a:ln>
        </p:spPr>
      </p:pic>
      <p:pic>
        <p:nvPicPr>
          <p:cNvPr id="9" name="Picture Placeholder 6">
            <a:extLst>
              <a:ext uri="{FF2B5EF4-FFF2-40B4-BE49-F238E27FC236}">
                <a16:creationId xmlns:a16="http://schemas.microsoft.com/office/drawing/2014/main" id="{723F9496-9846-4FB6-F62F-04E39D78D6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9846357" y="1894880"/>
            <a:ext cx="2612092" cy="2615824"/>
          </a:xfrm>
          <a:prstGeom prst="ellipse">
            <a:avLst/>
          </a:prstGeom>
          <a:noFill/>
          <a:ln>
            <a:noFill/>
          </a:ln>
        </p:spPr>
      </p:pic>
      <p:pic>
        <p:nvPicPr>
          <p:cNvPr id="10" name="Picture Placeholder 6">
            <a:extLst>
              <a:ext uri="{FF2B5EF4-FFF2-40B4-BE49-F238E27FC236}">
                <a16:creationId xmlns:a16="http://schemas.microsoft.com/office/drawing/2014/main" id="{5103E902-57E8-AEE7-FC35-EF8DAFED8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3846178" y="1892553"/>
            <a:ext cx="2612092" cy="2615824"/>
          </a:xfrm>
          <a:prstGeom prst="ellipse">
            <a:avLst/>
          </a:prstGeom>
          <a:noFill/>
          <a:ln>
            <a:noFill/>
          </a:ln>
        </p:spPr>
      </p:pic>
      <p:sp>
        <p:nvSpPr>
          <p:cNvPr id="2" name="Oval 1">
            <a:extLst>
              <a:ext uri="{FF2B5EF4-FFF2-40B4-BE49-F238E27FC236}">
                <a16:creationId xmlns:a16="http://schemas.microsoft.com/office/drawing/2014/main" id="{2253230C-8E82-7F61-6833-0FE00BB8847B}"/>
              </a:ext>
            </a:extLst>
          </p:cNvPr>
          <p:cNvSpPr/>
          <p:nvPr/>
        </p:nvSpPr>
        <p:spPr>
          <a:xfrm>
            <a:off x="707884" y="1063049"/>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ea typeface="Calibri" panose="020F0502020204030204" pitchFamily="34" charset="0"/>
                <a:cs typeface="Times New Roman"/>
              </a:rPr>
              <a:t>YES – NCPDP Should Pursue these efforts</a:t>
            </a:r>
            <a:endParaRPr lang="en-US" sz="1400" b="1">
              <a:solidFill>
                <a:schemeClr val="bg1"/>
              </a:solidFill>
              <a:effectLst/>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A5D5F463-DDF3-B163-675E-2E8F422338AF}"/>
              </a:ext>
            </a:extLst>
          </p:cNvPr>
          <p:cNvSpPr/>
          <p:nvPr/>
        </p:nvSpPr>
        <p:spPr>
          <a:xfrm>
            <a:off x="8020631" y="3828157"/>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cs typeface="Times New Roman"/>
              </a:rPr>
              <a:t>Pharmacist can help minimize costs and close gaps in care as part of VBAs</a:t>
            </a:r>
            <a:endParaRPr lang="en-US">
              <a:solidFill>
                <a:schemeClr val="bg1"/>
              </a:solidFill>
            </a:endParaRPr>
          </a:p>
        </p:txBody>
      </p:sp>
      <p:sp>
        <p:nvSpPr>
          <p:cNvPr id="6" name="Oval 5">
            <a:extLst>
              <a:ext uri="{FF2B5EF4-FFF2-40B4-BE49-F238E27FC236}">
                <a16:creationId xmlns:a16="http://schemas.microsoft.com/office/drawing/2014/main" id="{248497D0-E555-703A-B342-DD71038E145C}"/>
              </a:ext>
            </a:extLst>
          </p:cNvPr>
          <p:cNvSpPr/>
          <p:nvPr/>
        </p:nvSpPr>
        <p:spPr>
          <a:xfrm>
            <a:off x="4734589" y="4184630"/>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ea typeface="Calibri" panose="020F0502020204030204" pitchFamily="34" charset="0"/>
                <a:cs typeface="Times New Roman"/>
              </a:rPr>
              <a:t>Interoperability should be front and center – converge pharmacy and medical info sharing in real-time</a:t>
            </a:r>
            <a:endParaRPr lang="en-US" sz="1400" b="1">
              <a:solidFill>
                <a:schemeClr val="bg1"/>
              </a:solidFill>
              <a:effectLst/>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A1FB88ED-0E38-229A-4B81-C79603402A2F}"/>
              </a:ext>
            </a:extLst>
          </p:cNvPr>
          <p:cNvSpPr/>
          <p:nvPr/>
        </p:nvSpPr>
        <p:spPr>
          <a:xfrm>
            <a:off x="8564243" y="1159812"/>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cs typeface="Times New Roman"/>
              </a:rPr>
              <a:t>Credentialing for Pharmacist is not consistent and should be addressed</a:t>
            </a:r>
            <a:endParaRPr lang="en-US">
              <a:solidFill>
                <a:schemeClr val="bg1"/>
              </a:solidFill>
            </a:endParaRPr>
          </a:p>
        </p:txBody>
      </p:sp>
      <p:sp>
        <p:nvSpPr>
          <p:cNvPr id="17" name="Oval 16">
            <a:extLst>
              <a:ext uri="{FF2B5EF4-FFF2-40B4-BE49-F238E27FC236}">
                <a16:creationId xmlns:a16="http://schemas.microsoft.com/office/drawing/2014/main" id="{BAA2E551-097D-1C0C-4877-CE6A9594480D}"/>
              </a:ext>
            </a:extLst>
          </p:cNvPr>
          <p:cNvSpPr/>
          <p:nvPr/>
        </p:nvSpPr>
        <p:spPr>
          <a:xfrm>
            <a:off x="4877885" y="1060362"/>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cs typeface="Times New Roman"/>
              </a:rPr>
              <a:t>How are pharmacy management systems or vendors supporting VBAs today – is it on their roadmap?</a:t>
            </a:r>
            <a:endParaRPr lang="en-US">
              <a:solidFill>
                <a:schemeClr val="bg1"/>
              </a:solidFill>
            </a:endParaRPr>
          </a:p>
        </p:txBody>
      </p:sp>
      <p:sp>
        <p:nvSpPr>
          <p:cNvPr id="18" name="Oval 17">
            <a:extLst>
              <a:ext uri="{FF2B5EF4-FFF2-40B4-BE49-F238E27FC236}">
                <a16:creationId xmlns:a16="http://schemas.microsoft.com/office/drawing/2014/main" id="{8708DCDF-F510-DF6A-943E-8E6566FF13E3}"/>
              </a:ext>
            </a:extLst>
          </p:cNvPr>
          <p:cNvSpPr/>
          <p:nvPr/>
        </p:nvSpPr>
        <p:spPr>
          <a:xfrm>
            <a:off x="1521976" y="3506388"/>
            <a:ext cx="2436735" cy="2207122"/>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cs typeface="Times New Roman"/>
              </a:rPr>
              <a:t>Pharmacist provider status variability could be a challenge</a:t>
            </a:r>
            <a:endParaRPr lang="en-US">
              <a:solidFill>
                <a:schemeClr val="bg1"/>
              </a:solidFill>
            </a:endParaRPr>
          </a:p>
        </p:txBody>
      </p:sp>
    </p:spTree>
    <p:extLst>
      <p:ext uri="{BB962C8B-B14F-4D97-AF65-F5344CB8AC3E}">
        <p14:creationId xmlns:p14="http://schemas.microsoft.com/office/powerpoint/2010/main" val="209440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D2B-1247-4BB1-8717-1057189EC9C4}"/>
              </a:ext>
            </a:extLst>
          </p:cNvPr>
          <p:cNvSpPr>
            <a:spLocks noGrp="1"/>
          </p:cNvSpPr>
          <p:nvPr>
            <p:ph type="title"/>
          </p:nvPr>
        </p:nvSpPr>
        <p:spPr>
          <a:xfrm>
            <a:off x="475714" y="277029"/>
            <a:ext cx="9833429" cy="520701"/>
          </a:xfrm>
        </p:spPr>
        <p:txBody>
          <a:bodyPr/>
          <a:lstStyle/>
          <a:p>
            <a:r>
              <a:rPr lang="en-US" b="1">
                <a:latin typeface="+mj-lt"/>
              </a:rPr>
              <a:t>Potential Pharmacist VBA Use Case</a:t>
            </a:r>
          </a:p>
        </p:txBody>
      </p:sp>
      <p:sp>
        <p:nvSpPr>
          <p:cNvPr id="3" name="Content Placeholder 2">
            <a:extLst>
              <a:ext uri="{FF2B5EF4-FFF2-40B4-BE49-F238E27FC236}">
                <a16:creationId xmlns:a16="http://schemas.microsoft.com/office/drawing/2014/main" id="{AEE518DD-7906-4D84-A093-417AD524361C}"/>
              </a:ext>
            </a:extLst>
          </p:cNvPr>
          <p:cNvSpPr>
            <a:spLocks noGrp="1"/>
          </p:cNvSpPr>
          <p:nvPr>
            <p:ph idx="1"/>
          </p:nvPr>
        </p:nvSpPr>
        <p:spPr>
          <a:xfrm>
            <a:off x="234623" y="945103"/>
            <a:ext cx="6200043" cy="4965437"/>
          </a:xfrm>
        </p:spPr>
        <p:txBody>
          <a:bodyPr vert="horz" wrap="square" lIns="0" tIns="0" rIns="0" bIns="0" rtlCol="0" anchor="t">
            <a:noAutofit/>
          </a:bodyPr>
          <a:lstStyle/>
          <a:p>
            <a:pPr>
              <a:lnSpc>
                <a:spcPct val="120000"/>
              </a:lnSpc>
            </a:pPr>
            <a:r>
              <a:rPr lang="en-US" sz="1300">
                <a:solidFill>
                  <a:srgbClr val="1E22AA"/>
                </a:solidFill>
                <a:latin typeface="Century Gothic"/>
              </a:rPr>
              <a:t>Objectives:</a:t>
            </a:r>
            <a:r>
              <a:rPr lang="en-US" sz="1300" b="0">
                <a:solidFill>
                  <a:srgbClr val="1E22AA"/>
                </a:solidFill>
                <a:latin typeface="Century Gothic"/>
              </a:rPr>
              <a:t> </a:t>
            </a:r>
            <a:r>
              <a:rPr lang="en-US" sz="1300" b="0">
                <a:latin typeface="Century Gothic"/>
              </a:rPr>
              <a:t>Evaluate the ability of current NCPDP standard(s) to execute on sending certain patient, medication and encounter data to value-based arrangement (VBA) partners (i.e., primary care provider, payer/plan or their technical partner (intermediary, EHR, etc.).  Understand the ability of NCPDP standard(s) to deliver, in real time, the VBA data to be consumed and acted upon by VBA partners but not associated with a claim, i.e., send the data only.</a:t>
            </a:r>
            <a:endParaRPr lang="en-US" sz="1300"/>
          </a:p>
          <a:p>
            <a:pPr>
              <a:lnSpc>
                <a:spcPct val="120000"/>
              </a:lnSpc>
            </a:pPr>
            <a:r>
              <a:rPr lang="en-US" sz="1300">
                <a:solidFill>
                  <a:srgbClr val="1E22AA"/>
                </a:solidFill>
                <a:latin typeface="Century Gothic"/>
              </a:rPr>
              <a:t>Design:</a:t>
            </a:r>
            <a:r>
              <a:rPr lang="en-US" sz="1300" b="0">
                <a:latin typeface="Century Gothic"/>
              </a:rPr>
              <a:t> Driven by payer VBA criteria, evaluate each data-element presently available in NCPDP standard(s), including but not limited to Telecommunication, SCRIPT, </a:t>
            </a:r>
            <a:r>
              <a:rPr lang="en-US" sz="1300" b="0" err="1">
                <a:latin typeface="Century Gothic"/>
              </a:rPr>
              <a:t>eCare</a:t>
            </a:r>
            <a:r>
              <a:rPr lang="en-US" sz="1300" b="0">
                <a:latin typeface="Century Gothic"/>
              </a:rPr>
              <a:t> Plan and any other relevant NCPDP standard that would capture clinical data elements based on given parameters for four pharmacy-payer VBA measurement areas:  </a:t>
            </a:r>
            <a:endParaRPr lang="en-US" sz="1300">
              <a:latin typeface="Century Gothic"/>
            </a:endParaRPr>
          </a:p>
          <a:p>
            <a:pPr>
              <a:lnSpc>
                <a:spcPct val="100000"/>
              </a:lnSpc>
            </a:pPr>
            <a:r>
              <a:rPr lang="en-US" sz="1300">
                <a:latin typeface="Century Gothic"/>
              </a:rPr>
              <a:t>A1c Control and Improvement</a:t>
            </a:r>
          </a:p>
          <a:p>
            <a:pPr lvl="1">
              <a:lnSpc>
                <a:spcPct val="100000"/>
              </a:lnSpc>
            </a:pPr>
            <a:r>
              <a:rPr lang="en-US" sz="1300">
                <a:latin typeface="Century Gothic"/>
              </a:rPr>
              <a:t>Data</a:t>
            </a:r>
            <a:r>
              <a:rPr lang="en-US" sz="1300" b="0">
                <a:latin typeface="Century Gothic"/>
              </a:rPr>
              <a:t> needed to support the reporting and measurement of A1c Improvement and Control</a:t>
            </a:r>
            <a:endParaRPr lang="en-US" sz="1300">
              <a:latin typeface="Century Gothic"/>
            </a:endParaRPr>
          </a:p>
          <a:p>
            <a:pPr marL="687070" lvl="2" indent="-169545"/>
            <a:r>
              <a:rPr lang="en-US" sz="1300">
                <a:latin typeface="Century Gothic"/>
              </a:rPr>
              <a:t>A1c Value Range – free text value or Code (CPT/HCPCS/SNOMED/LOINC)</a:t>
            </a:r>
          </a:p>
          <a:p>
            <a:pPr marL="687070" lvl="2" indent="-169545"/>
            <a:r>
              <a:rPr lang="en-US" sz="1300">
                <a:latin typeface="Century Gothic"/>
              </a:rPr>
              <a:t>A1C Value Date</a:t>
            </a:r>
          </a:p>
          <a:p>
            <a:pPr marL="687070" lvl="2" indent="-169545"/>
            <a:r>
              <a:rPr lang="en-US" sz="1300">
                <a:latin typeface="Century Gothic"/>
              </a:rPr>
              <a:t>NDC or </a:t>
            </a:r>
            <a:r>
              <a:rPr lang="en-US" sz="1300" err="1">
                <a:latin typeface="Century Gothic"/>
              </a:rPr>
              <a:t>RxNORM</a:t>
            </a:r>
            <a:r>
              <a:rPr lang="en-US" sz="1300">
                <a:latin typeface="Century Gothic"/>
              </a:rPr>
              <a:t> for medication received by the patient</a:t>
            </a:r>
          </a:p>
          <a:p>
            <a:pPr marL="687070" lvl="2" indent="-169545"/>
            <a:r>
              <a:rPr lang="en-US" sz="1300">
                <a:latin typeface="Century Gothic"/>
              </a:rPr>
              <a:t>Date received</a:t>
            </a:r>
          </a:p>
          <a:p>
            <a:pPr marL="687070" lvl="2" indent="-169545"/>
            <a:r>
              <a:rPr lang="en-US" sz="1300">
                <a:latin typeface="Century Gothic"/>
              </a:rPr>
              <a:t>ICD, CPT, HCPCS</a:t>
            </a:r>
          </a:p>
          <a:p>
            <a:pPr lvl="1">
              <a:lnSpc>
                <a:spcPct val="120000"/>
              </a:lnSpc>
            </a:pPr>
            <a:endParaRPr lang="en-US" sz="1300"/>
          </a:p>
          <a:p>
            <a:endParaRPr lang="en-US">
              <a:latin typeface="Century Gothic"/>
            </a:endParaRPr>
          </a:p>
        </p:txBody>
      </p:sp>
      <p:sp>
        <p:nvSpPr>
          <p:cNvPr id="4" name="Slide Number Placeholder 3">
            <a:extLst>
              <a:ext uri="{FF2B5EF4-FFF2-40B4-BE49-F238E27FC236}">
                <a16:creationId xmlns:a16="http://schemas.microsoft.com/office/drawing/2014/main" id="{5A6E2FB8-37AF-49DA-AB23-9EEEB9760785}"/>
              </a:ext>
            </a:extLst>
          </p:cNvPr>
          <p:cNvSpPr>
            <a:spLocks noGrp="1"/>
          </p:cNvSpPr>
          <p:nvPr>
            <p:ph type="sldNum" sz="quarter" idx="12"/>
          </p:nvPr>
        </p:nvSpPr>
        <p:spPr/>
        <p:txBody>
          <a:bodyPr/>
          <a:lstStyle/>
          <a:p>
            <a:fld id="{2F8AF2E6-64A8-0F46-AF27-0A96D82A033B}" type="slidenum">
              <a:rPr lang="en-US" smtClean="0"/>
              <a:pPr/>
              <a:t>27</a:t>
            </a:fld>
            <a:endParaRPr lang="en-US"/>
          </a:p>
        </p:txBody>
      </p:sp>
      <p:sp>
        <p:nvSpPr>
          <p:cNvPr id="9" name="Oval 8">
            <a:extLst>
              <a:ext uri="{FF2B5EF4-FFF2-40B4-BE49-F238E27FC236}">
                <a16:creationId xmlns:a16="http://schemas.microsoft.com/office/drawing/2014/main" id="{562F2C82-75CA-6763-7739-14C209FB32D8}"/>
              </a:ext>
            </a:extLst>
          </p:cNvPr>
          <p:cNvSpPr/>
          <p:nvPr/>
        </p:nvSpPr>
        <p:spPr>
          <a:xfrm>
            <a:off x="9158387" y="2894879"/>
            <a:ext cx="2939858" cy="274919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effectLst/>
                <a:ea typeface="Calibri" panose="020F0502020204030204" pitchFamily="34" charset="0"/>
                <a:cs typeface="Times New Roman"/>
              </a:rPr>
              <a:t>Insulin is a lifesaving medication for all people with type 1 diabetes and many with type 2 diabetes. One in every three Medicare beneficiaries has diabetes, and more than 3.3 million Medicare beneficiaries use one or more of the common forms of insulin</a:t>
            </a:r>
            <a:r>
              <a:rPr lang="en-US" sz="1300" b="1">
                <a:solidFill>
                  <a:schemeClr val="bg1"/>
                </a:solidFill>
                <a:effectLst/>
                <a:ea typeface="Calibri" panose="020F0502020204030204" pitchFamily="34" charset="0"/>
                <a:cs typeface="Times New Roman"/>
              </a:rPr>
              <a:t>.</a:t>
            </a:r>
          </a:p>
        </p:txBody>
      </p:sp>
      <p:sp>
        <p:nvSpPr>
          <p:cNvPr id="10" name="Oval 9">
            <a:extLst>
              <a:ext uri="{FF2B5EF4-FFF2-40B4-BE49-F238E27FC236}">
                <a16:creationId xmlns:a16="http://schemas.microsoft.com/office/drawing/2014/main" id="{1AC1DAC5-2D9A-41DD-CB1A-B5CF170BC3A9}"/>
              </a:ext>
            </a:extLst>
          </p:cNvPr>
          <p:cNvSpPr/>
          <p:nvPr/>
        </p:nvSpPr>
        <p:spPr>
          <a:xfrm>
            <a:off x="6535844" y="1595850"/>
            <a:ext cx="2861492" cy="267635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effectLst/>
                <a:ea typeface="Calibri" panose="020F0502020204030204" pitchFamily="34" charset="0"/>
                <a:cs typeface="Times New Roman"/>
              </a:rPr>
              <a:t>Despite the importance of medication adherence, nonadherence to OAMs represents a substantial problem in the United States, with medication adherence rates ranging from 36% to 59% among elderly patients with diabetes.</a:t>
            </a:r>
          </a:p>
        </p:txBody>
      </p:sp>
      <p:sp>
        <p:nvSpPr>
          <p:cNvPr id="11" name="Content Placeholder 3">
            <a:extLst>
              <a:ext uri="{FF2B5EF4-FFF2-40B4-BE49-F238E27FC236}">
                <a16:creationId xmlns:a16="http://schemas.microsoft.com/office/drawing/2014/main" id="{4B9DC60D-762D-AD31-39C8-90CF1C53F01F}"/>
              </a:ext>
            </a:extLst>
          </p:cNvPr>
          <p:cNvSpPr txBox="1">
            <a:spLocks/>
          </p:cNvSpPr>
          <p:nvPr/>
        </p:nvSpPr>
        <p:spPr>
          <a:xfrm>
            <a:off x="2057400" y="5732237"/>
            <a:ext cx="10134600" cy="1695450"/>
          </a:xfrm>
          <a:prstGeom prst="rect">
            <a:avLst/>
          </a:prstGeom>
        </p:spPr>
        <p:txBody>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800">
                <a:solidFill>
                  <a:schemeClr val="bg1">
                    <a:lumMod val="50000"/>
                  </a:schemeClr>
                </a:solidFill>
                <a:latin typeface="Century Gothic"/>
                <a:hlinkClick r:id="rId3">
                  <a:extLst>
                    <a:ext uri="{A12FA001-AC4F-418D-AE19-62706E023703}">
                      <ahyp:hlinkClr xmlns:ahyp="http://schemas.microsoft.com/office/drawing/2018/hyperlinkcolor" val="tx"/>
                    </a:ext>
                  </a:extLst>
                </a:hlinkClick>
              </a:rPr>
              <a:t>https://www.cms.gov/About-CMS/Agency-Information/OMH/Downloads/Data-Snapshots-Diabetes.pdf</a:t>
            </a:r>
          </a:p>
          <a:p>
            <a:pPr algn="r">
              <a:lnSpc>
                <a:spcPct val="100000"/>
              </a:lnSpc>
              <a:spcBef>
                <a:spcPts val="0"/>
              </a:spcBef>
            </a:pPr>
            <a:r>
              <a:rPr lang="en-US" sz="800">
                <a:solidFill>
                  <a:schemeClr val="bg1">
                    <a:lumMod val="50000"/>
                  </a:schemeClr>
                </a:solidFill>
                <a:latin typeface="Century Gothic"/>
                <a:hlinkClick r:id="rId4">
                  <a:extLst>
                    <a:ext uri="{A12FA001-AC4F-418D-AE19-62706E023703}">
                      <ahyp:hlinkClr xmlns:ahyp="http://schemas.microsoft.com/office/drawing/2018/hyperlinkcolor" val="tx"/>
                    </a:ext>
                  </a:extLst>
                </a:hlinkClick>
              </a:rPr>
              <a:t>https://www.jmcp.org/doi/pdf/10.18553/jmcp.2020.26.9.1099?download=true</a:t>
            </a:r>
            <a:r>
              <a:rPr lang="en-US" sz="800">
                <a:solidFill>
                  <a:schemeClr val="bg1">
                    <a:lumMod val="50000"/>
                  </a:schemeClr>
                </a:solidFill>
                <a:latin typeface="Century Gothic"/>
              </a:rPr>
              <a:t> </a:t>
            </a:r>
            <a:endParaRPr lang="en-US" sz="800">
              <a:solidFill>
                <a:schemeClr val="bg1">
                  <a:lumMod val="50000"/>
                </a:schemeClr>
              </a:solidFill>
            </a:endParaRPr>
          </a:p>
          <a:p>
            <a:pPr algn="r">
              <a:lnSpc>
                <a:spcPct val="100000"/>
              </a:lnSpc>
              <a:spcBef>
                <a:spcPts val="0"/>
              </a:spcBef>
            </a:pPr>
            <a:r>
              <a:rPr lang="en-US" sz="800">
                <a:solidFill>
                  <a:schemeClr val="bg1">
                    <a:lumMod val="50000"/>
                  </a:schemeClr>
                </a:solidFill>
                <a:latin typeface="Century Gothic"/>
                <a:hlinkClick r:id="rId5">
                  <a:extLst>
                    <a:ext uri="{A12FA001-AC4F-418D-AE19-62706E023703}">
                      <ahyp:hlinkClr xmlns:ahyp="http://schemas.microsoft.com/office/drawing/2018/hyperlinkcolor" val="tx"/>
                    </a:ext>
                  </a:extLst>
                </a:hlinkClick>
              </a:rPr>
              <a:t>https://diabetesjournals.org/care/article-abstract/45/8/1814/147083/Projected-Impact-of-the-Medicare-Part-D-Senior?redirectedFrom=fulltext</a:t>
            </a:r>
          </a:p>
        </p:txBody>
      </p:sp>
      <p:sp>
        <p:nvSpPr>
          <p:cNvPr id="5" name="Oval 4">
            <a:extLst>
              <a:ext uri="{FF2B5EF4-FFF2-40B4-BE49-F238E27FC236}">
                <a16:creationId xmlns:a16="http://schemas.microsoft.com/office/drawing/2014/main" id="{DF55ECB8-ECE0-A503-2378-63DE6307F488}"/>
              </a:ext>
            </a:extLst>
          </p:cNvPr>
          <p:cNvSpPr/>
          <p:nvPr/>
        </p:nvSpPr>
        <p:spPr>
          <a:xfrm>
            <a:off x="9158514" y="365353"/>
            <a:ext cx="2640264" cy="2380165"/>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effectLst/>
                <a:ea typeface="Calibri" panose="020F0502020204030204" pitchFamily="34" charset="0"/>
                <a:cs typeface="Times New Roman"/>
              </a:rPr>
              <a:t>(CMS) Chronic Conditions Data Warehouse indicates that 27.5% of Medicare fee-for-service (FFS) beneficiaries had a diagnosis of diabetes in 2019</a:t>
            </a:r>
          </a:p>
        </p:txBody>
      </p:sp>
    </p:spTree>
    <p:extLst>
      <p:ext uri="{BB962C8B-B14F-4D97-AF65-F5344CB8AC3E}">
        <p14:creationId xmlns:p14="http://schemas.microsoft.com/office/powerpoint/2010/main" val="3103670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15DB-5D61-4AD4-970E-554A5D7F3A3D}"/>
              </a:ext>
            </a:extLst>
          </p:cNvPr>
          <p:cNvSpPr>
            <a:spLocks noGrp="1"/>
          </p:cNvSpPr>
          <p:nvPr>
            <p:ph type="title"/>
          </p:nvPr>
        </p:nvSpPr>
        <p:spPr>
          <a:xfrm>
            <a:off x="854699" y="310896"/>
            <a:ext cx="9833429" cy="1028700"/>
          </a:xfrm>
        </p:spPr>
        <p:txBody>
          <a:bodyPr/>
          <a:lstStyle/>
          <a:p>
            <a:r>
              <a:rPr lang="en-US" b="1">
                <a:latin typeface="+mj-lt"/>
              </a:rPr>
              <a:t>NCPDP Next Steps Post-SAG</a:t>
            </a:r>
          </a:p>
        </p:txBody>
      </p:sp>
      <p:sp>
        <p:nvSpPr>
          <p:cNvPr id="3" name="Content Placeholder 2">
            <a:extLst>
              <a:ext uri="{FF2B5EF4-FFF2-40B4-BE49-F238E27FC236}">
                <a16:creationId xmlns:a16="http://schemas.microsoft.com/office/drawing/2014/main" id="{F18631FD-5572-5EE7-926C-F1DCE5839FE6}"/>
              </a:ext>
            </a:extLst>
          </p:cNvPr>
          <p:cNvSpPr>
            <a:spLocks noGrp="1"/>
          </p:cNvSpPr>
          <p:nvPr>
            <p:ph idx="1"/>
          </p:nvPr>
        </p:nvSpPr>
        <p:spPr>
          <a:xfrm>
            <a:off x="753099" y="1208021"/>
            <a:ext cx="9833429" cy="4524022"/>
          </a:xfrm>
        </p:spPr>
        <p:txBody>
          <a:bodyPr vert="horz" wrap="square" lIns="0" tIns="0" rIns="0" bIns="0" rtlCol="0" anchor="t">
            <a:noAutofit/>
          </a:bodyPr>
          <a:lstStyle/>
          <a:p>
            <a:pPr>
              <a:lnSpc>
                <a:spcPct val="100000"/>
              </a:lnSpc>
              <a:spcAft>
                <a:spcPts val="1200"/>
              </a:spcAft>
            </a:pPr>
            <a:r>
              <a:rPr lang="en-US" sz="1800" b="0">
                <a:latin typeface="Century Gothic"/>
              </a:rPr>
              <a:t>Outreach and survey to pharmacy management systems and vendor organizations regarding the interoperability roadmaps to support pharmacist access, use and exchange of clinical data and billing for clinical services</a:t>
            </a:r>
            <a:endParaRPr lang="en-US" sz="1800" b="0"/>
          </a:p>
          <a:p>
            <a:pPr>
              <a:lnSpc>
                <a:spcPct val="100000"/>
              </a:lnSpc>
              <a:spcAft>
                <a:spcPts val="1200"/>
              </a:spcAft>
            </a:pPr>
            <a:r>
              <a:rPr lang="en-US" sz="1800" b="0">
                <a:latin typeface="Century Gothic"/>
              </a:rPr>
              <a:t>Continue working with NCPDP member – adding to current standards and promoting adoption or determine if a wholly new standard is needed</a:t>
            </a:r>
            <a:endParaRPr lang="en-US" sz="1800" b="0"/>
          </a:p>
          <a:p>
            <a:pPr>
              <a:lnSpc>
                <a:spcPct val="100000"/>
              </a:lnSpc>
              <a:spcAft>
                <a:spcPts val="1200"/>
              </a:spcAft>
            </a:pPr>
            <a:r>
              <a:rPr lang="en-US" sz="1800" b="0">
                <a:latin typeface="Century Gothic"/>
              </a:rPr>
              <a:t>Promote Use Case Execution – Possibly through NCPDP Foundation </a:t>
            </a:r>
            <a:endParaRPr lang="en-US" sz="1800" b="0"/>
          </a:p>
          <a:p>
            <a:pPr>
              <a:lnSpc>
                <a:spcPct val="100000"/>
              </a:lnSpc>
              <a:spcAft>
                <a:spcPts val="1200"/>
              </a:spcAft>
            </a:pPr>
            <a:r>
              <a:rPr lang="en-US" sz="1800" b="0">
                <a:latin typeface="Century Gothic"/>
              </a:rPr>
              <a:t>NCPDP Leadership to communicate and collaborate with industry stakeholders on the issue of Pharmacist Credentialing and recognition of credentialing in VBAs</a:t>
            </a:r>
            <a:endParaRPr lang="en-US" sz="1800" b="0"/>
          </a:p>
          <a:p>
            <a:pPr>
              <a:lnSpc>
                <a:spcPct val="100000"/>
              </a:lnSpc>
              <a:spcAft>
                <a:spcPts val="1200"/>
              </a:spcAft>
            </a:pPr>
            <a:r>
              <a:rPr lang="en-US" sz="1800" b="0">
                <a:latin typeface="Century Gothic"/>
              </a:rPr>
              <a:t>Continue working with measurement development organizations to create meaningful pharmacist specific measures for quality care and closing gaps in care</a:t>
            </a:r>
            <a:endParaRPr lang="en-US" sz="1800" b="0"/>
          </a:p>
        </p:txBody>
      </p:sp>
      <p:sp>
        <p:nvSpPr>
          <p:cNvPr id="4" name="Slide Number Placeholder 3">
            <a:extLst>
              <a:ext uri="{FF2B5EF4-FFF2-40B4-BE49-F238E27FC236}">
                <a16:creationId xmlns:a16="http://schemas.microsoft.com/office/drawing/2014/main" id="{837DB67D-886B-94A9-4919-CA3DAEC24ED5}"/>
              </a:ext>
            </a:extLst>
          </p:cNvPr>
          <p:cNvSpPr>
            <a:spLocks noGrp="1"/>
          </p:cNvSpPr>
          <p:nvPr>
            <p:ph type="sldNum" sz="quarter" idx="12"/>
          </p:nvPr>
        </p:nvSpPr>
        <p:spPr/>
        <p:txBody>
          <a:bodyPr/>
          <a:lstStyle/>
          <a:p>
            <a:fld id="{2F8AF2E6-64A8-0F46-AF27-0A96D82A033B}" type="slidenum">
              <a:rPr lang="en-US" smtClean="0"/>
              <a:pPr/>
              <a:t>28</a:t>
            </a:fld>
            <a:endParaRPr lang="en-US"/>
          </a:p>
        </p:txBody>
      </p:sp>
    </p:spTree>
    <p:extLst>
      <p:ext uri="{BB962C8B-B14F-4D97-AF65-F5344CB8AC3E}">
        <p14:creationId xmlns:p14="http://schemas.microsoft.com/office/powerpoint/2010/main" val="368388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DA44-85FD-4863-963D-5FE006ECFB54}"/>
              </a:ext>
            </a:extLst>
          </p:cNvPr>
          <p:cNvSpPr>
            <a:spLocks noGrp="1"/>
          </p:cNvSpPr>
          <p:nvPr>
            <p:ph type="title"/>
          </p:nvPr>
        </p:nvSpPr>
        <p:spPr>
          <a:xfrm>
            <a:off x="859536" y="310896"/>
            <a:ext cx="9833429" cy="1028700"/>
          </a:xfrm>
        </p:spPr>
        <p:txBody>
          <a:bodyPr/>
          <a:lstStyle/>
          <a:p>
            <a:r>
              <a:rPr lang="en-US" b="1">
                <a:latin typeface="+mj-lt"/>
              </a:rPr>
              <a:t>Measuring Success</a:t>
            </a:r>
          </a:p>
        </p:txBody>
      </p:sp>
      <p:sp>
        <p:nvSpPr>
          <p:cNvPr id="3" name="Content Placeholder 2">
            <a:extLst>
              <a:ext uri="{FF2B5EF4-FFF2-40B4-BE49-F238E27FC236}">
                <a16:creationId xmlns:a16="http://schemas.microsoft.com/office/drawing/2014/main" id="{8B31F53B-CDD8-4E82-BB47-AD14CEA368F9}"/>
              </a:ext>
            </a:extLst>
          </p:cNvPr>
          <p:cNvSpPr>
            <a:spLocks noGrp="1"/>
          </p:cNvSpPr>
          <p:nvPr>
            <p:ph idx="1"/>
          </p:nvPr>
        </p:nvSpPr>
        <p:spPr>
          <a:xfrm>
            <a:off x="978001" y="1268488"/>
            <a:ext cx="9833429" cy="4147512"/>
          </a:xfrm>
        </p:spPr>
        <p:txBody>
          <a:bodyPr vert="horz" wrap="square" lIns="0" tIns="0" rIns="0" bIns="0" rtlCol="0" anchor="t">
            <a:normAutofit/>
          </a:bodyPr>
          <a:lstStyle/>
          <a:p>
            <a:pPr marL="342900" indent="-342900">
              <a:lnSpc>
                <a:spcPct val="100000"/>
              </a:lnSpc>
              <a:spcBef>
                <a:spcPts val="1200"/>
              </a:spcBef>
              <a:spcAft>
                <a:spcPts val="1200"/>
              </a:spcAft>
            </a:pPr>
            <a:r>
              <a:rPr lang="en-US" b="0">
                <a:latin typeface="Century Gothic"/>
              </a:rPr>
              <a:t>NCPDP continues to focus on current and future quality measurements that are used in measuring value in healthcare</a:t>
            </a:r>
            <a:endParaRPr lang="en-US" b="0"/>
          </a:p>
          <a:p>
            <a:pPr marL="342900" indent="-342900">
              <a:lnSpc>
                <a:spcPct val="100000"/>
              </a:lnSpc>
              <a:spcBef>
                <a:spcPts val="1200"/>
              </a:spcBef>
              <a:spcAft>
                <a:spcPts val="1200"/>
              </a:spcAft>
            </a:pPr>
            <a:r>
              <a:rPr lang="en-US" b="0">
                <a:latin typeface="Century Gothic"/>
              </a:rPr>
              <a:t>Most measures address - </a:t>
            </a:r>
            <a:r>
              <a:rPr lang="en-US">
                <a:latin typeface="Century Gothic"/>
              </a:rPr>
              <a:t>Effectiveness and efficiency;  Timeliness; and Safety </a:t>
            </a:r>
            <a:endParaRPr lang="en-US" b="0">
              <a:latin typeface="Century Gothic"/>
            </a:endParaRPr>
          </a:p>
          <a:p>
            <a:pPr marL="342900" indent="-342900">
              <a:lnSpc>
                <a:spcPct val="100000"/>
              </a:lnSpc>
              <a:spcBef>
                <a:spcPts val="1200"/>
              </a:spcBef>
              <a:spcAft>
                <a:spcPts val="1200"/>
              </a:spcAft>
            </a:pPr>
            <a:r>
              <a:rPr lang="en-US" b="0">
                <a:latin typeface="Century Gothic"/>
              </a:rPr>
              <a:t>We will evaluate and execute on a strategy for our standards to support current and future measures</a:t>
            </a:r>
            <a:endParaRPr lang="en-US" b="0"/>
          </a:p>
          <a:p>
            <a:pPr marL="565150" lvl="1">
              <a:spcBef>
                <a:spcPts val="1200"/>
              </a:spcBef>
              <a:spcAft>
                <a:spcPts val="1200"/>
              </a:spcAft>
            </a:pPr>
            <a:r>
              <a:rPr lang="en-US">
                <a:latin typeface="Century Gothic"/>
              </a:rPr>
              <a:t>Such as Equity – a prime strategic focus for CMS</a:t>
            </a:r>
            <a:endParaRPr lang="en-US" b="0">
              <a:latin typeface="Century Gothic"/>
            </a:endParaRPr>
          </a:p>
          <a:p>
            <a:pPr marL="342900" indent="-342900">
              <a:lnSpc>
                <a:spcPct val="100000"/>
              </a:lnSpc>
              <a:spcBef>
                <a:spcPts val="1200"/>
              </a:spcBef>
              <a:spcAft>
                <a:spcPts val="1200"/>
              </a:spcAft>
            </a:pPr>
            <a:r>
              <a:rPr lang="en-US" b="0">
                <a:latin typeface="Century Gothic"/>
              </a:rPr>
              <a:t>Much of our efforts to date have been on current </a:t>
            </a:r>
            <a:r>
              <a:rPr lang="en-US">
                <a:latin typeface="Century Gothic"/>
              </a:rPr>
              <a:t>CMS and Pharmacy Quality Alliance (PQA) Measures</a:t>
            </a:r>
          </a:p>
          <a:p>
            <a:pPr marL="0" indent="0">
              <a:buNone/>
            </a:pPr>
            <a:endParaRPr lang="en-US" b="0">
              <a:latin typeface="Century Gothic"/>
            </a:endParaRPr>
          </a:p>
        </p:txBody>
      </p:sp>
      <p:sp>
        <p:nvSpPr>
          <p:cNvPr id="4" name="Slide Number Placeholder 3">
            <a:extLst>
              <a:ext uri="{FF2B5EF4-FFF2-40B4-BE49-F238E27FC236}">
                <a16:creationId xmlns:a16="http://schemas.microsoft.com/office/drawing/2014/main" id="{BD4E7CD6-CA1E-4BED-9CC7-DB7D1FADA484}"/>
              </a:ext>
            </a:extLst>
          </p:cNvPr>
          <p:cNvSpPr>
            <a:spLocks noGrp="1"/>
          </p:cNvSpPr>
          <p:nvPr>
            <p:ph type="sldNum" sz="quarter" idx="12"/>
          </p:nvPr>
        </p:nvSpPr>
        <p:spPr/>
        <p:txBody>
          <a:bodyPr/>
          <a:lstStyle/>
          <a:p>
            <a:fld id="{2F8AF2E6-64A8-0F46-AF27-0A96D82A033B}" type="slidenum">
              <a:rPr lang="en-US" smtClean="0"/>
              <a:pPr/>
              <a:t>29</a:t>
            </a:fld>
            <a:endParaRPr lang="en-US"/>
          </a:p>
        </p:txBody>
      </p:sp>
    </p:spTree>
    <p:extLst>
      <p:ext uri="{BB962C8B-B14F-4D97-AF65-F5344CB8AC3E}">
        <p14:creationId xmlns:p14="http://schemas.microsoft.com/office/powerpoint/2010/main" val="279459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686396"/>
            <a:ext cx="9833429" cy="1262808"/>
          </a:xfrm>
        </p:spPr>
        <p:txBody>
          <a:bodyPr/>
          <a:lstStyle/>
          <a:p>
            <a:r>
              <a:rPr lang="en-US">
                <a:latin typeface="+mj-lt"/>
              </a:rPr>
              <a:t>About NCPDP</a:t>
            </a: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9" y="1467976"/>
            <a:ext cx="10761039" cy="4772026"/>
          </a:xfrm>
        </p:spPr>
        <p:txBody>
          <a:bodyPr>
            <a:normAutofit fontScale="92500" lnSpcReduction="20000"/>
          </a:bodyPr>
          <a:lstStyle/>
          <a:p>
            <a:pPr marL="0" indent="0">
              <a:buNone/>
            </a:pPr>
            <a:r>
              <a:rPr lang="en-US" sz="1900" b="0">
                <a:solidFill>
                  <a:schemeClr val="tx1">
                    <a:lumMod val="75000"/>
                    <a:lumOff val="25000"/>
                  </a:schemeClr>
                </a:solidFill>
              </a:rPr>
              <a:t>Founded in 1977, NCPDP is a not-for-profit, ANSI-accredited, Standards Development Organization with over 1,500 members representing virtually every sector of the pharmacy services industry. </a:t>
            </a:r>
          </a:p>
          <a:p>
            <a:pPr marL="0" indent="0">
              <a:buNone/>
            </a:pPr>
            <a:r>
              <a:rPr lang="en-US" sz="1900" b="0">
                <a:solidFill>
                  <a:schemeClr val="tx1">
                    <a:lumMod val="75000"/>
                    <a:lumOff val="25000"/>
                  </a:schemeClr>
                </a:solidFill>
              </a:rPr>
              <a:t>NCPDP members have created standards such as the Telecommunication Standard and Batch Standard, the SCRIPT Standard for e-Prescribing, the Manufacturers Rebate Standard and more to improve communication within the pharmacy industry. </a:t>
            </a:r>
          </a:p>
          <a:p>
            <a:pPr marL="0" indent="0">
              <a:buNone/>
            </a:pPr>
            <a:r>
              <a:rPr lang="en-US" sz="1900" b="0">
                <a:solidFill>
                  <a:schemeClr val="tx1">
                    <a:lumMod val="75000"/>
                    <a:lumOff val="25000"/>
                  </a:schemeClr>
                </a:solidFill>
              </a:rPr>
              <a:t>Our data products include </a:t>
            </a:r>
            <a:r>
              <a:rPr lang="en-US" sz="1900" b="0" err="1">
                <a:solidFill>
                  <a:schemeClr val="tx1">
                    <a:lumMod val="75000"/>
                    <a:lumOff val="25000"/>
                  </a:schemeClr>
                </a:solidFill>
              </a:rPr>
              <a:t>dataQ</a:t>
            </a:r>
            <a:r>
              <a:rPr lang="en-US" sz="1900" b="0">
                <a:solidFill>
                  <a:schemeClr val="tx1">
                    <a:lumMod val="75000"/>
                    <a:lumOff val="25000"/>
                  </a:schemeClr>
                </a:solidFill>
              </a:rPr>
              <a:t>®, a robust database of information on more than 80,000 pharmacies, </a:t>
            </a:r>
            <a:r>
              <a:rPr lang="en-US" sz="1900" b="0" err="1">
                <a:solidFill>
                  <a:schemeClr val="tx1">
                    <a:lumMod val="75000"/>
                    <a:lumOff val="25000"/>
                  </a:schemeClr>
                </a:solidFill>
              </a:rPr>
              <a:t>HCIdea</a:t>
            </a:r>
            <a:r>
              <a:rPr lang="en-US" sz="1900" b="0">
                <a:solidFill>
                  <a:schemeClr val="tx1">
                    <a:lumMod val="75000"/>
                    <a:lumOff val="25000"/>
                  </a:schemeClr>
                </a:solidFill>
              </a:rPr>
              <a:t>®, a database of continually updated information on more than 2.5 million prescribers, and </a:t>
            </a:r>
            <a:r>
              <a:rPr lang="en-US" sz="1900" b="0" err="1">
                <a:solidFill>
                  <a:schemeClr val="tx1">
                    <a:lumMod val="75000"/>
                    <a:lumOff val="25000"/>
                  </a:schemeClr>
                </a:solidFill>
              </a:rPr>
              <a:t>resQ</a:t>
            </a:r>
            <a:r>
              <a:rPr lang="en-US" sz="1900" b="0">
                <a:solidFill>
                  <a:schemeClr val="tx1">
                    <a:lumMod val="75000"/>
                    <a:lumOff val="25000"/>
                  </a:schemeClr>
                </a:solidFill>
              </a:rPr>
              <a:t>™, an industry pharmacy credentialing resource. NCPDP's </a:t>
            </a:r>
            <a:r>
              <a:rPr lang="en-US" sz="1900" b="0" err="1">
                <a:solidFill>
                  <a:schemeClr val="tx1">
                    <a:lumMod val="75000"/>
                    <a:lumOff val="25000"/>
                  </a:schemeClr>
                </a:solidFill>
              </a:rPr>
              <a:t>RxReconn</a:t>
            </a:r>
            <a:r>
              <a:rPr lang="en-US" sz="1900" b="0">
                <a:solidFill>
                  <a:schemeClr val="tx1">
                    <a:lumMod val="75000"/>
                    <a:lumOff val="25000"/>
                  </a:schemeClr>
                </a:solidFill>
              </a:rPr>
              <a:t>® is a legislative tracking product for real-time monitoring of pharmacy-related state and national legislative and regulatory activity. </a:t>
            </a:r>
          </a:p>
          <a:p>
            <a:pPr marL="0" indent="0">
              <a:buNone/>
            </a:pPr>
            <a:r>
              <a:rPr lang="en-US" u="sng">
                <a:solidFill>
                  <a:schemeClr val="tx1">
                    <a:lumMod val="65000"/>
                    <a:lumOff val="35000"/>
                  </a:schemeClr>
                </a:solidFill>
                <a:hlinkClick r:id="rId3"/>
              </a:rPr>
              <a:t>www.ncpdp.org</a:t>
            </a:r>
            <a:endParaRPr lang="en-US" u="sng">
              <a:solidFill>
                <a:schemeClr val="tx1">
                  <a:lumMod val="65000"/>
                  <a:lumOff val="35000"/>
                </a:schemeClr>
              </a:solidFill>
            </a:endParaRPr>
          </a:p>
        </p:txBody>
      </p:sp>
      <p:sp>
        <p:nvSpPr>
          <p:cNvPr id="6" name="Slide Number Placeholder 1">
            <a:extLst>
              <a:ext uri="{FF2B5EF4-FFF2-40B4-BE49-F238E27FC236}">
                <a16:creationId xmlns:a16="http://schemas.microsoft.com/office/drawing/2014/main" id="{9385EC1B-7A19-42EF-A64F-208232D4BB34}"/>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18057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B9C8AE-C87E-916B-D1C7-6AF60B15B415}"/>
              </a:ext>
            </a:extLst>
          </p:cNvPr>
          <p:cNvSpPr>
            <a:spLocks noGrp="1"/>
          </p:cNvSpPr>
          <p:nvPr>
            <p:ph type="sldNum" sz="quarter" idx="10"/>
          </p:nvPr>
        </p:nvSpPr>
        <p:spPr/>
        <p:txBody>
          <a:bodyPr/>
          <a:lstStyle/>
          <a:p>
            <a:fld id="{D8D877B3-D348-4611-9BDB-C5374591D951}" type="slidenum">
              <a:rPr lang="en-US" smtClean="0"/>
              <a:pPr/>
              <a:t>30</a:t>
            </a:fld>
            <a:endParaRPr lang="en-US"/>
          </a:p>
        </p:txBody>
      </p:sp>
      <p:sp>
        <p:nvSpPr>
          <p:cNvPr id="6" name="Footer Placeholder 3">
            <a:extLst>
              <a:ext uri="{FF2B5EF4-FFF2-40B4-BE49-F238E27FC236}">
                <a16:creationId xmlns:a16="http://schemas.microsoft.com/office/drawing/2014/main" id="{27E868DF-AE04-2591-65FF-0ED61E058384}"/>
              </a:ext>
            </a:extLst>
          </p:cNvPr>
          <p:cNvSpPr txBox="1">
            <a:spLocks/>
          </p:cNvSpPr>
          <p:nvPr/>
        </p:nvSpPr>
        <p:spPr>
          <a:xfrm>
            <a:off x="2015278" y="5774204"/>
            <a:ext cx="7186755" cy="273844"/>
          </a:xfrm>
          <a:prstGeom prst="rect">
            <a:avLst/>
          </a:prstGeom>
        </p:spPr>
        <p:txBody>
          <a:bodyPr vert="horz" lIns="0" tIns="0" rIns="0" bIns="0" rtlCol="0" anchor="ctr"/>
          <a:lstStyle>
            <a:defPPr>
              <a:defRPr lang="en-US"/>
            </a:defPPr>
            <a:lvl1pPr marL="0" algn="l" defTabSz="914400" rtl="0" eaLnBrk="1" latinLnBrk="0" hangingPunct="1">
              <a:defRPr lang="en-US" sz="1000" b="0" i="0" kern="1200" spc="0" baseline="0" dirty="0">
                <a:solidFill>
                  <a:schemeClr val="accent1"/>
                </a:solidFill>
                <a:latin typeface="Century Gothic" panose="020B0502020202020204" pitchFamily="34"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9" name="Title 1">
            <a:extLst>
              <a:ext uri="{FF2B5EF4-FFF2-40B4-BE49-F238E27FC236}">
                <a16:creationId xmlns:a16="http://schemas.microsoft.com/office/drawing/2014/main" id="{5949B73D-D853-AE33-E0F6-1C4FCC7F0C6A}"/>
              </a:ext>
            </a:extLst>
          </p:cNvPr>
          <p:cNvSpPr txBox="1">
            <a:spLocks/>
          </p:cNvSpPr>
          <p:nvPr/>
        </p:nvSpPr>
        <p:spPr>
          <a:xfrm>
            <a:off x="859536" y="310896"/>
            <a:ext cx="9833429" cy="503879"/>
          </a:xfrm>
          <a:prstGeom prst="rect">
            <a:avLst/>
          </a:prstGeom>
          <a:effectLst/>
        </p:spPr>
        <p:txBody>
          <a:bodyPr vert="horz" wrap="square" lIns="0" tIns="0" rIns="0" bIns="0" rtlCol="0" anchor="t" anchorCtr="0">
            <a:noAutofit/>
          </a:bodyPr>
          <a:lst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b="1">
                <a:latin typeface="+mj-lt"/>
              </a:rPr>
              <a:t>Meaningful Measures</a:t>
            </a:r>
          </a:p>
        </p:txBody>
      </p:sp>
      <p:pic>
        <p:nvPicPr>
          <p:cNvPr id="11" name="Picture 10" descr="Graphical user interface&#10;&#10;Description automatically generated">
            <a:extLst>
              <a:ext uri="{FF2B5EF4-FFF2-40B4-BE49-F238E27FC236}">
                <a16:creationId xmlns:a16="http://schemas.microsoft.com/office/drawing/2014/main" id="{5191B74F-DFDC-F5BD-8268-6C5E6ED46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585" y="1163542"/>
            <a:ext cx="3036896" cy="3877756"/>
          </a:xfrm>
          <a:prstGeom prst="rect">
            <a:avLst/>
          </a:prstGeom>
        </p:spPr>
      </p:pic>
      <p:sp>
        <p:nvSpPr>
          <p:cNvPr id="13" name="TextBox 12">
            <a:extLst>
              <a:ext uri="{FF2B5EF4-FFF2-40B4-BE49-F238E27FC236}">
                <a16:creationId xmlns:a16="http://schemas.microsoft.com/office/drawing/2014/main" id="{7DD7B4AD-411D-5574-EE52-9C46A5D8578B}"/>
              </a:ext>
            </a:extLst>
          </p:cNvPr>
          <p:cNvSpPr txBox="1"/>
          <p:nvPr/>
        </p:nvSpPr>
        <p:spPr>
          <a:xfrm>
            <a:off x="3007147" y="5837450"/>
            <a:ext cx="8751039" cy="230832"/>
          </a:xfrm>
          <a:prstGeom prst="rect">
            <a:avLst/>
          </a:prstGeom>
          <a:noFill/>
        </p:spPr>
        <p:txBody>
          <a:bodyPr wrap="square" lIns="91440" tIns="45720" rIns="91440" bIns="45720" anchor="t">
            <a:spAutoFit/>
          </a:bodyPr>
          <a:lstStyle/>
          <a:p>
            <a:pPr algn="r"/>
            <a:r>
              <a:rPr lang="en-US" sz="900">
                <a:hlinkClick r:id="rId4"/>
              </a:rPr>
              <a:t>https://www.cms.gov/medicare/meaningful-measures-framework/meaningful-measures-20-moving-measure-reduction-modernization</a:t>
            </a:r>
            <a:r>
              <a:rPr lang="en-US" sz="900"/>
              <a:t> </a:t>
            </a:r>
          </a:p>
        </p:txBody>
      </p:sp>
      <p:sp>
        <p:nvSpPr>
          <p:cNvPr id="16" name="TextBox 15">
            <a:extLst>
              <a:ext uri="{FF2B5EF4-FFF2-40B4-BE49-F238E27FC236}">
                <a16:creationId xmlns:a16="http://schemas.microsoft.com/office/drawing/2014/main" id="{40BAAD99-E49B-ADE9-90B6-DEEB9530622E}"/>
              </a:ext>
            </a:extLst>
          </p:cNvPr>
          <p:cNvSpPr txBox="1"/>
          <p:nvPr/>
        </p:nvSpPr>
        <p:spPr>
          <a:xfrm>
            <a:off x="719529" y="1163542"/>
            <a:ext cx="5882015" cy="4739759"/>
          </a:xfrm>
          <a:prstGeom prst="rect">
            <a:avLst/>
          </a:prstGeom>
          <a:noFill/>
        </p:spPr>
        <p:txBody>
          <a:bodyPr wrap="square" lIns="91440" tIns="45720" rIns="91440" bIns="45720" rtlCol="0" anchor="t">
            <a:spAutoFit/>
          </a:bodyPr>
          <a:lstStyle/>
          <a:p>
            <a:r>
              <a:rPr lang="en-US" sz="1600" b="1"/>
              <a:t>Goals of CMS’ Meaningful Measures 2.0</a:t>
            </a:r>
          </a:p>
          <a:p>
            <a:pPr marL="342900" indent="-342900">
              <a:spcBef>
                <a:spcPts val="1200"/>
              </a:spcBef>
              <a:buFont typeface="Arial" panose="020B0604020202020204" pitchFamily="34" charset="0"/>
              <a:buChar char="•"/>
            </a:pPr>
            <a:r>
              <a:rPr lang="en-US" sz="1600" b="1"/>
              <a:t>CMS Final Rule (4190-F2) - Contract Year 2022 Medicare Advantage and Part D Final Rule (January 1, 2021)</a:t>
            </a:r>
            <a:endParaRPr lang="en-US" b="1"/>
          </a:p>
          <a:p>
            <a:pPr marL="342900" indent="-342900">
              <a:spcBef>
                <a:spcPts val="1200"/>
              </a:spcBef>
              <a:buFont typeface="Arial" panose="020B0604020202020204" pitchFamily="34" charset="0"/>
              <a:buChar char="•"/>
            </a:pPr>
            <a:r>
              <a:rPr lang="en-US" sz="1600" b="1">
                <a:solidFill>
                  <a:srgbClr val="323A45"/>
                </a:solidFill>
                <a:ea typeface="+mn-lt"/>
                <a:cs typeface="+mn-lt"/>
              </a:rPr>
              <a:t>Starting January 1, 2022, CMS is requiring Part D plans to disclose pharmacy performance measures to CMS</a:t>
            </a:r>
            <a:endParaRPr lang="en-US" sz="1600">
              <a:solidFill>
                <a:srgbClr val="333333"/>
              </a:solidFill>
              <a:ea typeface="+mn-lt"/>
              <a:cs typeface="+mn-lt"/>
            </a:endParaRPr>
          </a:p>
          <a:p>
            <a:pPr marL="342900" indent="-342900">
              <a:spcBef>
                <a:spcPts val="1200"/>
              </a:spcBef>
              <a:buFont typeface="Arial" panose="020B0604020202020204" pitchFamily="34" charset="0"/>
              <a:buChar char="•"/>
            </a:pPr>
            <a:r>
              <a:rPr lang="en-US" sz="1600" b="1">
                <a:solidFill>
                  <a:srgbClr val="323A45"/>
                </a:solidFill>
                <a:ea typeface="+mn-lt"/>
                <a:cs typeface="+mn-lt"/>
              </a:rPr>
              <a:t>Enable CMS to:</a:t>
            </a:r>
            <a:endParaRPr lang="en-US" sz="1600">
              <a:solidFill>
                <a:srgbClr val="333333"/>
              </a:solidFill>
              <a:ea typeface="+mn-lt"/>
              <a:cs typeface="+mn-lt"/>
            </a:endParaRPr>
          </a:p>
          <a:p>
            <a:pPr marL="800100" lvl="1" indent="-342900">
              <a:buFont typeface="Arial" panose="020B0604020202020204" pitchFamily="34" charset="0"/>
              <a:buChar char="•"/>
            </a:pPr>
            <a:r>
              <a:rPr lang="en-US" sz="1600">
                <a:solidFill>
                  <a:srgbClr val="323A45"/>
                </a:solidFill>
                <a:ea typeface="+mn-lt"/>
                <a:cs typeface="+mn-lt"/>
              </a:rPr>
              <a:t>Better understand how such measures are applied</a:t>
            </a:r>
            <a:endParaRPr lang="en-US" sz="1600">
              <a:solidFill>
                <a:srgbClr val="333333"/>
              </a:solidFill>
              <a:ea typeface="+mn-lt"/>
              <a:cs typeface="+mn-lt"/>
            </a:endParaRPr>
          </a:p>
          <a:p>
            <a:pPr marL="800100" lvl="1" indent="-342900">
              <a:buFont typeface="Arial" panose="020B0604020202020204" pitchFamily="34" charset="0"/>
              <a:buChar char="•"/>
            </a:pPr>
            <a:r>
              <a:rPr lang="en-US" sz="1600">
                <a:solidFill>
                  <a:srgbClr val="323A45"/>
                </a:solidFill>
                <a:ea typeface="+mn-lt"/>
                <a:cs typeface="+mn-lt"/>
              </a:rPr>
              <a:t>Report pharmacy measures publicly</a:t>
            </a:r>
            <a:endParaRPr lang="en-US" sz="1600">
              <a:solidFill>
                <a:srgbClr val="333333"/>
              </a:solidFill>
              <a:ea typeface="+mn-lt"/>
              <a:cs typeface="+mn-lt"/>
            </a:endParaRPr>
          </a:p>
          <a:p>
            <a:pPr marL="800100" lvl="1" indent="-342900">
              <a:buFont typeface="Arial" panose="020B0604020202020204" pitchFamily="34" charset="0"/>
              <a:buChar char="•"/>
            </a:pPr>
            <a:r>
              <a:rPr lang="en-US" sz="1600">
                <a:solidFill>
                  <a:srgbClr val="323A45"/>
                </a:solidFill>
                <a:ea typeface="+mn-lt"/>
                <a:cs typeface="+mn-lt"/>
              </a:rPr>
              <a:t>Increase transparency on the process</a:t>
            </a:r>
            <a:endParaRPr lang="en-US" sz="1600">
              <a:solidFill>
                <a:srgbClr val="333333"/>
              </a:solidFill>
              <a:ea typeface="+mn-lt"/>
              <a:cs typeface="+mn-lt"/>
            </a:endParaRPr>
          </a:p>
          <a:p>
            <a:pPr marL="800100" lvl="1" indent="-342900">
              <a:buFont typeface="Arial" panose="020B0604020202020204" pitchFamily="34" charset="0"/>
              <a:buChar char="•"/>
            </a:pPr>
            <a:r>
              <a:rPr lang="en-US" sz="1600">
                <a:solidFill>
                  <a:srgbClr val="323A45"/>
                </a:solidFill>
                <a:ea typeface="+mn-lt"/>
                <a:cs typeface="+mn-lt"/>
              </a:rPr>
              <a:t>Inform the industry in its new efforts to develop a standard set of pharmacy performance measures.</a:t>
            </a:r>
            <a:endParaRPr lang="en-US" sz="1600">
              <a:ea typeface="+mn-lt"/>
              <a:cs typeface="+mn-lt"/>
            </a:endParaRPr>
          </a:p>
          <a:p>
            <a:pPr marL="342900" indent="-342900">
              <a:buFont typeface="Arial" panose="020B0604020202020204" pitchFamily="34" charset="0"/>
              <a:buChar char="•"/>
            </a:pPr>
            <a:endParaRPr lang="en-US" sz="1600" b="1"/>
          </a:p>
          <a:p>
            <a:pPr marL="800100" lvl="1" indent="-342900">
              <a:buFont typeface="Arial" panose="020B0604020202020204" pitchFamily="34" charset="0"/>
              <a:buChar char="•"/>
            </a:pPr>
            <a:endParaRPr lang="en-US" sz="1600"/>
          </a:p>
          <a:p>
            <a:endParaRPr lang="en-US" sz="1600"/>
          </a:p>
        </p:txBody>
      </p:sp>
    </p:spTree>
    <p:extLst>
      <p:ext uri="{BB962C8B-B14F-4D97-AF65-F5344CB8AC3E}">
        <p14:creationId xmlns:p14="http://schemas.microsoft.com/office/powerpoint/2010/main" val="3931550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D09C9C-68FD-D51D-3DBD-87F8E3A5AABF}"/>
              </a:ext>
            </a:extLst>
          </p:cNvPr>
          <p:cNvSpPr>
            <a:spLocks noGrp="1"/>
          </p:cNvSpPr>
          <p:nvPr>
            <p:ph type="sldNum" sz="quarter" idx="10"/>
          </p:nvPr>
        </p:nvSpPr>
        <p:spPr/>
        <p:txBody>
          <a:bodyPr/>
          <a:lstStyle/>
          <a:p>
            <a:fld id="{D8D877B3-D348-4611-9BDB-C5374591D951}" type="slidenum">
              <a:rPr lang="en-US" smtClean="0"/>
              <a:pPr/>
              <a:t>31</a:t>
            </a:fld>
            <a:endParaRPr lang="en-US"/>
          </a:p>
        </p:txBody>
      </p:sp>
      <p:sp>
        <p:nvSpPr>
          <p:cNvPr id="4" name="Title 1">
            <a:extLst>
              <a:ext uri="{FF2B5EF4-FFF2-40B4-BE49-F238E27FC236}">
                <a16:creationId xmlns:a16="http://schemas.microsoft.com/office/drawing/2014/main" id="{95C1F38D-6EF6-B5BB-70F7-67AA1DD31A2B}"/>
              </a:ext>
            </a:extLst>
          </p:cNvPr>
          <p:cNvSpPr txBox="1">
            <a:spLocks/>
          </p:cNvSpPr>
          <p:nvPr/>
        </p:nvSpPr>
        <p:spPr>
          <a:xfrm>
            <a:off x="859536" y="310896"/>
            <a:ext cx="9833429" cy="503879"/>
          </a:xfrm>
          <a:prstGeom prst="rect">
            <a:avLst/>
          </a:prstGeom>
          <a:effectLst/>
        </p:spPr>
        <p:txBody>
          <a:bodyPr vert="horz" wrap="square" lIns="0" tIns="0" rIns="0" bIns="0" rtlCol="0" anchor="t" anchorCtr="0">
            <a:noAutofit/>
          </a:bodyPr>
          <a:lst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sz="3200" b="1">
                <a:latin typeface="+mj-lt"/>
              </a:rPr>
              <a:t>PQA - CMS Rationale on Publishing Pharmacy Performance Measures</a:t>
            </a:r>
          </a:p>
        </p:txBody>
      </p:sp>
      <p:sp>
        <p:nvSpPr>
          <p:cNvPr id="5" name="Rectangle: Rounded Corners 4">
            <a:extLst>
              <a:ext uri="{FF2B5EF4-FFF2-40B4-BE49-F238E27FC236}">
                <a16:creationId xmlns:a16="http://schemas.microsoft.com/office/drawing/2014/main" id="{9A6DA929-0B0F-640E-2B70-774432AE56B7}"/>
              </a:ext>
            </a:extLst>
          </p:cNvPr>
          <p:cNvSpPr/>
          <p:nvPr/>
        </p:nvSpPr>
        <p:spPr>
          <a:xfrm>
            <a:off x="2372391" y="4838102"/>
            <a:ext cx="7447216" cy="140614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342891">
              <a:defRPr/>
            </a:pPr>
            <a:endParaRPr lang="en-US" sz="1800">
              <a:solidFill>
                <a:prstClr val="white"/>
              </a:solidFill>
              <a:latin typeface="Segoe UI Semilight"/>
            </a:endParaRPr>
          </a:p>
        </p:txBody>
      </p:sp>
      <p:sp>
        <p:nvSpPr>
          <p:cNvPr id="6" name="TextBox 5">
            <a:extLst>
              <a:ext uri="{FF2B5EF4-FFF2-40B4-BE49-F238E27FC236}">
                <a16:creationId xmlns:a16="http://schemas.microsoft.com/office/drawing/2014/main" id="{B0F145FD-05D2-58AB-272D-528B269551D6}"/>
              </a:ext>
            </a:extLst>
          </p:cNvPr>
          <p:cNvSpPr txBox="1"/>
          <p:nvPr/>
        </p:nvSpPr>
        <p:spPr>
          <a:xfrm>
            <a:off x="2735245" y="4952552"/>
            <a:ext cx="6980410" cy="1177247"/>
          </a:xfrm>
          <a:prstGeom prst="rect">
            <a:avLst/>
          </a:prstGeom>
          <a:noFill/>
        </p:spPr>
        <p:txBody>
          <a:bodyPr wrap="square" lIns="68580" tIns="34291" rIns="68580" bIns="34291"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1351"/>
              </a:spcAft>
              <a:defRPr/>
            </a:pPr>
            <a:r>
              <a:rPr lang="en-US" sz="1800">
                <a:latin typeface="Century Gothic"/>
              </a:rPr>
              <a:t>Publishing pharmacy performance measures will promote </a:t>
            </a:r>
            <a:r>
              <a:rPr lang="en-US" sz="1800" b="1">
                <a:solidFill>
                  <a:schemeClr val="accent1"/>
                </a:solidFill>
                <a:latin typeface="Century Gothic"/>
              </a:rPr>
              <a:t>development of consensus-built standards by industry </a:t>
            </a:r>
            <a:r>
              <a:rPr lang="en-US" sz="1800">
                <a:latin typeface="Century Gothic"/>
              </a:rPr>
              <a:t>that are </a:t>
            </a:r>
            <a:r>
              <a:rPr lang="en-US" sz="1800" b="1">
                <a:solidFill>
                  <a:schemeClr val="accent1"/>
                </a:solidFill>
                <a:latin typeface="Century Gothic"/>
              </a:rPr>
              <a:t>transparent and equitable</a:t>
            </a:r>
            <a:r>
              <a:rPr lang="en-US" sz="1800">
                <a:solidFill>
                  <a:schemeClr val="accent1"/>
                </a:solidFill>
                <a:latin typeface="Century Gothic"/>
              </a:rPr>
              <a:t> </a:t>
            </a:r>
            <a:r>
              <a:rPr lang="en-US" sz="1800" b="1">
                <a:solidFill>
                  <a:schemeClr val="accent1"/>
                </a:solidFill>
                <a:latin typeface="Century Gothic"/>
              </a:rPr>
              <a:t>across various pharmacy types and patient populations</a:t>
            </a:r>
            <a:r>
              <a:rPr lang="en-US" sz="1800">
                <a:latin typeface="Century Gothic"/>
              </a:rPr>
              <a:t>, and </a:t>
            </a:r>
            <a:r>
              <a:rPr lang="en-US" sz="1800" b="1">
                <a:solidFill>
                  <a:schemeClr val="accent1"/>
                </a:solidFill>
                <a:latin typeface="Century Gothic"/>
              </a:rPr>
              <a:t>support value-based care</a:t>
            </a:r>
            <a:r>
              <a:rPr lang="en-US" sz="1800">
                <a:solidFill>
                  <a:schemeClr val="accent1"/>
                </a:solidFill>
                <a:latin typeface="Century Gothic"/>
              </a:rPr>
              <a:t>.</a:t>
            </a:r>
          </a:p>
        </p:txBody>
      </p:sp>
      <p:sp>
        <p:nvSpPr>
          <p:cNvPr id="7" name="TextBox 6">
            <a:extLst>
              <a:ext uri="{FF2B5EF4-FFF2-40B4-BE49-F238E27FC236}">
                <a16:creationId xmlns:a16="http://schemas.microsoft.com/office/drawing/2014/main" id="{2D8968C1-8A41-ABCD-485D-891A3B081C4E}"/>
              </a:ext>
            </a:extLst>
          </p:cNvPr>
          <p:cNvSpPr txBox="1"/>
          <p:nvPr/>
        </p:nvSpPr>
        <p:spPr>
          <a:xfrm>
            <a:off x="677220" y="1491997"/>
            <a:ext cx="1083755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200"/>
              </a:spcBef>
              <a:spcAft>
                <a:spcPts val="600"/>
              </a:spcAft>
              <a:buFont typeface="Arial"/>
              <a:buChar char="•"/>
            </a:pPr>
            <a:r>
              <a:rPr lang="en-US">
                <a:cs typeface="Arial"/>
              </a:rPr>
              <a:t>Utilize only quality measures of highest value and impact focused on outcomes of key quality domains​</a:t>
            </a:r>
            <a:endParaRPr lang="en-US"/>
          </a:p>
          <a:p>
            <a:pPr marL="285750" indent="-285750">
              <a:spcBef>
                <a:spcPts val="1200"/>
              </a:spcBef>
              <a:spcAft>
                <a:spcPts val="600"/>
              </a:spcAft>
              <a:buFont typeface="Arial"/>
              <a:buChar char="•"/>
            </a:pPr>
            <a:r>
              <a:rPr lang="en-US">
                <a:cs typeface="Arial"/>
              </a:rPr>
              <a:t>Align measures across value-based programs and across partners, including CMS, federal and private entities​</a:t>
            </a:r>
          </a:p>
          <a:p>
            <a:pPr marL="285750" indent="-285750">
              <a:spcBef>
                <a:spcPts val="1200"/>
              </a:spcBef>
              <a:spcAft>
                <a:spcPts val="600"/>
              </a:spcAft>
              <a:buFont typeface="Arial"/>
              <a:buChar char="•"/>
            </a:pPr>
            <a:r>
              <a:rPr lang="en-US">
                <a:cs typeface="Arial"/>
              </a:rPr>
              <a:t>Engage patients through transparency, patient centered measures, and patient reported outcomes​</a:t>
            </a:r>
          </a:p>
          <a:p>
            <a:pPr marL="285750" indent="-285750">
              <a:spcBef>
                <a:spcPts val="1200"/>
              </a:spcBef>
              <a:spcAft>
                <a:spcPts val="600"/>
              </a:spcAft>
              <a:buFont typeface="Arial"/>
              <a:buChar char="•"/>
            </a:pPr>
            <a:r>
              <a:rPr lang="en-US">
                <a:cs typeface="Arial"/>
              </a:rPr>
              <a:t>Transform measures to fully-digital by 2025, and incorporate all-payer data​</a:t>
            </a:r>
          </a:p>
          <a:p>
            <a:pPr marL="285750" indent="-285750">
              <a:spcBef>
                <a:spcPts val="1200"/>
              </a:spcBef>
              <a:spcAft>
                <a:spcPts val="600"/>
              </a:spcAft>
              <a:buFont typeface="Arial"/>
              <a:buChar char="•"/>
            </a:pPr>
            <a:r>
              <a:rPr lang="en-US">
                <a:cs typeface="Arial"/>
              </a:rPr>
              <a:t>Develop and implement measures that reflect social and economic determinants​</a:t>
            </a:r>
          </a:p>
        </p:txBody>
      </p:sp>
    </p:spTree>
    <p:extLst>
      <p:ext uri="{BB962C8B-B14F-4D97-AF65-F5344CB8AC3E}">
        <p14:creationId xmlns:p14="http://schemas.microsoft.com/office/powerpoint/2010/main" val="2724860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453619-BF61-F31A-369A-152CFC9FEC6E}"/>
              </a:ext>
            </a:extLst>
          </p:cNvPr>
          <p:cNvSpPr>
            <a:spLocks noGrp="1"/>
          </p:cNvSpPr>
          <p:nvPr>
            <p:ph type="sldNum" sz="quarter" idx="10"/>
          </p:nvPr>
        </p:nvSpPr>
        <p:spPr/>
        <p:txBody>
          <a:bodyPr/>
          <a:lstStyle/>
          <a:p>
            <a:fld id="{D8D877B3-D348-4611-9BDB-C5374591D951}" type="slidenum">
              <a:rPr lang="en-US" smtClean="0"/>
              <a:pPr/>
              <a:t>32</a:t>
            </a:fld>
            <a:endParaRPr lang="en-US"/>
          </a:p>
        </p:txBody>
      </p:sp>
      <p:sp>
        <p:nvSpPr>
          <p:cNvPr id="4" name="Title 1">
            <a:extLst>
              <a:ext uri="{FF2B5EF4-FFF2-40B4-BE49-F238E27FC236}">
                <a16:creationId xmlns:a16="http://schemas.microsoft.com/office/drawing/2014/main" id="{A7A3943E-F827-57CA-A16A-B4BC68B4B0EE}"/>
              </a:ext>
            </a:extLst>
          </p:cNvPr>
          <p:cNvSpPr txBox="1">
            <a:spLocks/>
          </p:cNvSpPr>
          <p:nvPr/>
        </p:nvSpPr>
        <p:spPr>
          <a:xfrm>
            <a:off x="838200" y="568071"/>
            <a:ext cx="9833429" cy="51435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b="1">
                <a:latin typeface="+mj-lt"/>
              </a:rPr>
              <a:t>PQA Pharmacy Measure Set</a:t>
            </a:r>
          </a:p>
        </p:txBody>
      </p:sp>
      <p:graphicFrame>
        <p:nvGraphicFramePr>
          <p:cNvPr id="5" name="Diagram 4">
            <a:extLst>
              <a:ext uri="{FF2B5EF4-FFF2-40B4-BE49-F238E27FC236}">
                <a16:creationId xmlns:a16="http://schemas.microsoft.com/office/drawing/2014/main" id="{E7D24A87-68FB-87F9-EFC2-8D3893C7EBF7}"/>
              </a:ext>
            </a:extLst>
          </p:cNvPr>
          <p:cNvGraphicFramePr/>
          <p:nvPr>
            <p:extLst>
              <p:ext uri="{D42A27DB-BD31-4B8C-83A1-F6EECF244321}">
                <p14:modId xmlns:p14="http://schemas.microsoft.com/office/powerpoint/2010/main" val="1218891808"/>
              </p:ext>
            </p:extLst>
          </p:nvPr>
        </p:nvGraphicFramePr>
        <p:xfrm>
          <a:off x="838200" y="825246"/>
          <a:ext cx="10515599" cy="477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AF548DBD-DFC0-7E93-4FEC-DEA451C30079}"/>
              </a:ext>
            </a:extLst>
          </p:cNvPr>
          <p:cNvSpPr txBox="1"/>
          <p:nvPr/>
        </p:nvSpPr>
        <p:spPr>
          <a:xfrm>
            <a:off x="691376" y="5737302"/>
            <a:ext cx="55867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hlinkClick r:id="rId8"/>
              </a:rPr>
              <a:t>https://www.pqaalliance.org/pqa-measures</a:t>
            </a:r>
            <a:endParaRPr lang="en-US"/>
          </a:p>
          <a:p>
            <a:endParaRPr lang="en-US" sz="1000"/>
          </a:p>
        </p:txBody>
      </p:sp>
    </p:spTree>
    <p:extLst>
      <p:ext uri="{BB962C8B-B14F-4D97-AF65-F5344CB8AC3E}">
        <p14:creationId xmlns:p14="http://schemas.microsoft.com/office/powerpoint/2010/main" val="3335893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DA44-85FD-4863-963D-5FE006ECFB54}"/>
              </a:ext>
            </a:extLst>
          </p:cNvPr>
          <p:cNvSpPr>
            <a:spLocks noGrp="1"/>
          </p:cNvSpPr>
          <p:nvPr>
            <p:ph type="title"/>
          </p:nvPr>
        </p:nvSpPr>
        <p:spPr>
          <a:xfrm>
            <a:off x="870803" y="435184"/>
            <a:ext cx="9833429" cy="763302"/>
          </a:xfrm>
        </p:spPr>
        <p:txBody>
          <a:bodyPr/>
          <a:lstStyle/>
          <a:p>
            <a:r>
              <a:rPr lang="en-US" b="1">
                <a:latin typeface="+mj-lt"/>
              </a:rPr>
              <a:t>How to Get Involved</a:t>
            </a:r>
          </a:p>
        </p:txBody>
      </p:sp>
      <p:sp>
        <p:nvSpPr>
          <p:cNvPr id="3" name="Content Placeholder 2">
            <a:extLst>
              <a:ext uri="{FF2B5EF4-FFF2-40B4-BE49-F238E27FC236}">
                <a16:creationId xmlns:a16="http://schemas.microsoft.com/office/drawing/2014/main" id="{8B31F53B-CDD8-4E82-BB47-AD14CEA368F9}"/>
              </a:ext>
            </a:extLst>
          </p:cNvPr>
          <p:cNvSpPr>
            <a:spLocks noGrp="1"/>
          </p:cNvSpPr>
          <p:nvPr>
            <p:ph idx="1"/>
          </p:nvPr>
        </p:nvSpPr>
        <p:spPr>
          <a:xfrm>
            <a:off x="870803" y="1375833"/>
            <a:ext cx="10450394" cy="4106333"/>
          </a:xfrm>
        </p:spPr>
        <p:txBody>
          <a:bodyPr vert="horz" wrap="square" lIns="0" tIns="0" rIns="0" bIns="0" rtlCol="0" anchor="t">
            <a:noAutofit/>
          </a:bodyPr>
          <a:lstStyle/>
          <a:p>
            <a:r>
              <a:rPr lang="en-US" sz="1800">
                <a:latin typeface="Century Gothic"/>
              </a:rPr>
              <a:t>Talk to your Pharmacist</a:t>
            </a:r>
          </a:p>
          <a:p>
            <a:r>
              <a:rPr lang="en-US" sz="1800">
                <a:latin typeface="Century Gothic"/>
              </a:rPr>
              <a:t>Promote Pharmacist ability to practice at the top of their license and be reimbursed for clinical services - </a:t>
            </a:r>
            <a:r>
              <a:rPr lang="en-US" sz="1800" b="0">
                <a:latin typeface="Century Gothic"/>
                <a:hlinkClick r:id="rId3"/>
              </a:rPr>
              <a:t>https://actioncenter.pharmacist.com/campaign/provider-status-for-pharmacists/</a:t>
            </a:r>
            <a:r>
              <a:rPr lang="en-US" sz="1800" b="0">
                <a:latin typeface="Century Gothic"/>
              </a:rPr>
              <a:t> </a:t>
            </a:r>
          </a:p>
          <a:p>
            <a:r>
              <a:rPr lang="en-US" sz="1800">
                <a:latin typeface="Century Gothic"/>
              </a:rPr>
              <a:t>Become an NCPDP member - </a:t>
            </a:r>
            <a:r>
              <a:rPr lang="en-US" sz="1800" b="0">
                <a:latin typeface="Century Gothic"/>
                <a:hlinkClick r:id="rId4"/>
              </a:rPr>
              <a:t>https://www.ncpdp.org/membership.aspx</a:t>
            </a:r>
            <a:r>
              <a:rPr lang="en-US" sz="1800" b="0">
                <a:latin typeface="Century Gothic"/>
              </a:rPr>
              <a:t> </a:t>
            </a:r>
          </a:p>
          <a:p>
            <a:r>
              <a:rPr lang="en-US" sz="1800">
                <a:latin typeface="Century Gothic"/>
              </a:rPr>
              <a:t>Improve interoperability with a lens toward all stakeholders, including pharmacists/pharmacies</a:t>
            </a:r>
            <a:endParaRPr lang="en-US" sz="1800"/>
          </a:p>
          <a:p>
            <a:r>
              <a:rPr lang="en-US" sz="1800">
                <a:latin typeface="Century Gothic"/>
              </a:rPr>
              <a:t>Encourage Patient Empowerment</a:t>
            </a:r>
            <a:endParaRPr lang="en-US" sz="1800"/>
          </a:p>
          <a:p>
            <a:endParaRPr lang="en-US" sz="1800"/>
          </a:p>
        </p:txBody>
      </p:sp>
      <p:sp>
        <p:nvSpPr>
          <p:cNvPr id="4" name="Slide Number Placeholder 3">
            <a:extLst>
              <a:ext uri="{FF2B5EF4-FFF2-40B4-BE49-F238E27FC236}">
                <a16:creationId xmlns:a16="http://schemas.microsoft.com/office/drawing/2014/main" id="{BD4E7CD6-CA1E-4BED-9CC7-DB7D1FADA484}"/>
              </a:ext>
            </a:extLst>
          </p:cNvPr>
          <p:cNvSpPr>
            <a:spLocks noGrp="1"/>
          </p:cNvSpPr>
          <p:nvPr>
            <p:ph type="sldNum" sz="quarter" idx="12"/>
          </p:nvPr>
        </p:nvSpPr>
        <p:spPr/>
        <p:txBody>
          <a:bodyPr/>
          <a:lstStyle/>
          <a:p>
            <a:fld id="{2F8AF2E6-64A8-0F46-AF27-0A96D82A033B}" type="slidenum">
              <a:rPr lang="en-US" smtClean="0"/>
              <a:pPr/>
              <a:t>33</a:t>
            </a:fld>
            <a:endParaRPr lang="en-US"/>
          </a:p>
        </p:txBody>
      </p:sp>
    </p:spTree>
    <p:extLst>
      <p:ext uri="{BB962C8B-B14F-4D97-AF65-F5344CB8AC3E}">
        <p14:creationId xmlns:p14="http://schemas.microsoft.com/office/powerpoint/2010/main" val="3831335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551-D584-4068-AE0E-C79B7E20FAD4}"/>
              </a:ext>
            </a:extLst>
          </p:cNvPr>
          <p:cNvSpPr>
            <a:spLocks noGrp="1"/>
          </p:cNvSpPr>
          <p:nvPr>
            <p:ph type="title"/>
          </p:nvPr>
        </p:nvSpPr>
        <p:spPr>
          <a:xfrm>
            <a:off x="565959" y="195119"/>
            <a:ext cx="10515600" cy="991355"/>
          </a:xfrm>
        </p:spPr>
        <p:txBody>
          <a:bodyPr>
            <a:noAutofit/>
          </a:bodyPr>
          <a:lstStyle/>
          <a:p>
            <a:r>
              <a:rPr lang="en-US" sz="2400" b="1" dirty="0">
                <a:latin typeface="+mn-lt"/>
              </a:rPr>
              <a:t>CPE INSTRUCTIONS (On-Demand Version):</a:t>
            </a:r>
            <a:br>
              <a:rPr lang="en-US" sz="2400" b="1" dirty="0">
                <a:latin typeface="+mn-lt"/>
              </a:rPr>
            </a:br>
            <a:r>
              <a:rPr lang="en-US" sz="2400" b="1" dirty="0">
                <a:latin typeface="+mn-lt"/>
              </a:rPr>
              <a:t>Expanding Pharmacists’ Participation in Value-Based Arrangements (VBAs): A Look at NCPDP Standards &amp; its VBA</a:t>
            </a:r>
            <a:br>
              <a:rPr lang="en-US" sz="2400" b="1" dirty="0">
                <a:latin typeface="+mn-lt"/>
              </a:rPr>
            </a:br>
            <a:br>
              <a:rPr lang="en-US" sz="2400" b="1" dirty="0">
                <a:latin typeface="+mn-lt"/>
              </a:rPr>
            </a:br>
            <a:br>
              <a:rPr lang="en-US" sz="2800" b="1" dirty="0">
                <a:latin typeface="+mn-lt"/>
              </a:rPr>
            </a:br>
            <a:endParaRPr lang="en-US" sz="2800" b="1" dirty="0">
              <a:latin typeface="+mn-lt"/>
            </a:endParaRPr>
          </a:p>
        </p:txBody>
      </p:sp>
      <p:pic>
        <p:nvPicPr>
          <p:cNvPr id="14" name="Content Placeholder 13">
            <a:extLst>
              <a:ext uri="{FF2B5EF4-FFF2-40B4-BE49-F238E27FC236}">
                <a16:creationId xmlns:a16="http://schemas.microsoft.com/office/drawing/2014/main" id="{B53A2778-B1D7-4A2E-B8AD-A51FF6F420D1}"/>
              </a:ext>
            </a:extLst>
          </p:cNvPr>
          <p:cNvPicPr>
            <a:picLocks noGrp="1" noChangeAspect="1"/>
          </p:cNvPicPr>
          <p:nvPr>
            <p:ph idx="1"/>
          </p:nvPr>
        </p:nvPicPr>
        <p:blipFill>
          <a:blip r:embed="rId2"/>
          <a:stretch>
            <a:fillRect/>
          </a:stretch>
        </p:blipFill>
        <p:spPr>
          <a:xfrm>
            <a:off x="4688016" y="1969846"/>
            <a:ext cx="3243353" cy="2481611"/>
          </a:xfrm>
          <a:prstGeom prst="rect">
            <a:avLst/>
          </a:prstGeom>
        </p:spPr>
      </p:pic>
      <p:sp>
        <p:nvSpPr>
          <p:cNvPr id="8" name="TextBox 7">
            <a:extLst>
              <a:ext uri="{FF2B5EF4-FFF2-40B4-BE49-F238E27FC236}">
                <a16:creationId xmlns:a16="http://schemas.microsoft.com/office/drawing/2014/main" id="{C5ED311D-C637-4E2F-AF81-FBD1DA0194F2}"/>
              </a:ext>
            </a:extLst>
          </p:cNvPr>
          <p:cNvSpPr txBox="1"/>
          <p:nvPr/>
        </p:nvSpPr>
        <p:spPr>
          <a:xfrm>
            <a:off x="892812" y="3953178"/>
            <a:ext cx="6801082" cy="2769989"/>
          </a:xfrm>
          <a:prstGeom prst="rect">
            <a:avLst/>
          </a:prstGeom>
          <a:noFill/>
        </p:spPr>
        <p:txBody>
          <a:bodyPr wrap="square">
            <a:spAutoFit/>
          </a:bodyPr>
          <a:lstStyle/>
          <a:p>
            <a:endParaRPr lang="en-US" sz="3200" b="1" dirty="0"/>
          </a:p>
          <a:p>
            <a:r>
              <a:rPr lang="en-US" sz="2800" b="1" dirty="0"/>
              <a:t>Pharmacist Code: g5Cunr</a:t>
            </a:r>
          </a:p>
          <a:p>
            <a:r>
              <a:rPr lang="en-US" sz="2800" b="1" dirty="0"/>
              <a:t>Technician Code: </a:t>
            </a:r>
            <a:r>
              <a:rPr lang="en-US" sz="2800" b="1" dirty="0" err="1"/>
              <a:t>kfcMCL</a:t>
            </a:r>
            <a:endParaRPr lang="en-US" sz="2800" b="1" dirty="0"/>
          </a:p>
          <a:p>
            <a:endParaRPr lang="en-US" sz="1400" dirty="0"/>
          </a:p>
          <a:p>
            <a:r>
              <a:rPr lang="en-US" sz="1600" b="1" dirty="0">
                <a:solidFill>
                  <a:schemeClr val="tx2">
                    <a:lumMod val="60000"/>
                    <a:lumOff val="40000"/>
                  </a:schemeClr>
                </a:solidFill>
              </a:rPr>
              <a:t>The deadline for obtaining your CPE Credit is 9/27/2025. </a:t>
            </a:r>
          </a:p>
          <a:p>
            <a:r>
              <a:rPr lang="en-US" sz="1600" dirty="0"/>
              <a:t>The deadline is non-negotiable due to CPE Monitor reporting policies.</a:t>
            </a:r>
          </a:p>
          <a:p>
            <a:endParaRPr lang="en-US" sz="2400" dirty="0"/>
          </a:p>
        </p:txBody>
      </p:sp>
      <p:pic>
        <p:nvPicPr>
          <p:cNvPr id="9" name="Picture 8">
            <a:extLst>
              <a:ext uri="{FF2B5EF4-FFF2-40B4-BE49-F238E27FC236}">
                <a16:creationId xmlns:a16="http://schemas.microsoft.com/office/drawing/2014/main" id="{475CD154-C7BA-47E2-9FB0-6DFBE31824EA}"/>
              </a:ext>
            </a:extLst>
          </p:cNvPr>
          <p:cNvPicPr>
            <a:picLocks noChangeAspect="1"/>
          </p:cNvPicPr>
          <p:nvPr/>
        </p:nvPicPr>
        <p:blipFill>
          <a:blip r:embed="rId3"/>
          <a:stretch>
            <a:fillRect/>
          </a:stretch>
        </p:blipFill>
        <p:spPr>
          <a:xfrm>
            <a:off x="939083" y="1969846"/>
            <a:ext cx="3243353" cy="2471792"/>
          </a:xfrm>
          <a:prstGeom prst="rect">
            <a:avLst/>
          </a:prstGeom>
        </p:spPr>
      </p:pic>
      <p:sp>
        <p:nvSpPr>
          <p:cNvPr id="13" name="TextBox 12">
            <a:extLst>
              <a:ext uri="{FF2B5EF4-FFF2-40B4-BE49-F238E27FC236}">
                <a16:creationId xmlns:a16="http://schemas.microsoft.com/office/drawing/2014/main" id="{080F8968-D7A2-4ABA-8F81-6A6A60B0AA9D}"/>
              </a:ext>
            </a:extLst>
          </p:cNvPr>
          <p:cNvSpPr txBox="1"/>
          <p:nvPr/>
        </p:nvSpPr>
        <p:spPr>
          <a:xfrm>
            <a:off x="1356427" y="2102806"/>
            <a:ext cx="2408664" cy="1815882"/>
          </a:xfrm>
          <a:prstGeom prst="rect">
            <a:avLst/>
          </a:prstGeom>
          <a:noFill/>
        </p:spPr>
        <p:txBody>
          <a:bodyPr wrap="square">
            <a:spAutoFit/>
          </a:bodyPr>
          <a:lstStyle/>
          <a:p>
            <a:pPr algn="ctr" defTabSz="914377">
              <a:defRPr/>
            </a:pPr>
            <a:r>
              <a:rPr lang="en-US" altLang="en-US" sz="1400" dirty="0">
                <a:solidFill>
                  <a:srgbClr val="313130"/>
                </a:solidFill>
                <a:ea typeface="ＭＳ Ｐゴシック" panose="020B0600070205080204" pitchFamily="34" charset="-128"/>
              </a:rPr>
              <a:t>Redeem your credit online at </a:t>
            </a:r>
          </a:p>
          <a:p>
            <a:pPr algn="ctr" defTabSz="914377">
              <a:defRPr/>
            </a:pPr>
            <a:r>
              <a:rPr lang="en-US" altLang="en-US" sz="1400" b="1" dirty="0">
                <a:solidFill>
                  <a:srgbClr val="00B649"/>
                </a:solidFill>
                <a:ea typeface="ＭＳ Ｐゴシック" panose="020B0600070205080204" pitchFamily="34" charset="-128"/>
              </a:rPr>
              <a:t>CEimpact.com</a:t>
            </a:r>
          </a:p>
          <a:p>
            <a:pPr algn="ctr" defTabSz="914377">
              <a:defRPr/>
            </a:pPr>
            <a:endParaRPr lang="en-US" altLang="en-US" sz="1400" b="1" dirty="0">
              <a:solidFill>
                <a:srgbClr val="313130"/>
              </a:solidFill>
              <a:ea typeface="ＭＳ Ｐゴシック" panose="020B0600070205080204" pitchFamily="34" charset="-128"/>
            </a:endParaRPr>
          </a:p>
          <a:p>
            <a:pPr algn="ctr" defTabSz="914377">
              <a:defRPr/>
            </a:pPr>
            <a:r>
              <a:rPr lang="en-US" altLang="en-US" sz="1400" dirty="0">
                <a:solidFill>
                  <a:srgbClr val="313130"/>
                </a:solidFill>
                <a:ea typeface="ＭＳ Ｐゴシック" panose="020B0600070205080204" pitchFamily="34" charset="-128"/>
              </a:rPr>
              <a:t>*If this is the first time you have utilized the CEimpact Learning Management System (LMS) you will need to create an account.</a:t>
            </a:r>
          </a:p>
        </p:txBody>
      </p:sp>
      <p:pic>
        <p:nvPicPr>
          <p:cNvPr id="15" name="Picture 14">
            <a:extLst>
              <a:ext uri="{FF2B5EF4-FFF2-40B4-BE49-F238E27FC236}">
                <a16:creationId xmlns:a16="http://schemas.microsoft.com/office/drawing/2014/main" id="{27B8E0BC-EB18-4E5A-A622-EE7E15A764D8}"/>
              </a:ext>
            </a:extLst>
          </p:cNvPr>
          <p:cNvPicPr>
            <a:picLocks noChangeAspect="1"/>
          </p:cNvPicPr>
          <p:nvPr/>
        </p:nvPicPr>
        <p:blipFill>
          <a:blip r:embed="rId2"/>
          <a:stretch>
            <a:fillRect/>
          </a:stretch>
        </p:blipFill>
        <p:spPr>
          <a:xfrm>
            <a:off x="8245745" y="1969846"/>
            <a:ext cx="3243353" cy="2512241"/>
          </a:xfrm>
          <a:prstGeom prst="rect">
            <a:avLst/>
          </a:prstGeom>
        </p:spPr>
      </p:pic>
      <p:sp>
        <p:nvSpPr>
          <p:cNvPr id="17" name="TextBox 16">
            <a:extLst>
              <a:ext uri="{FF2B5EF4-FFF2-40B4-BE49-F238E27FC236}">
                <a16:creationId xmlns:a16="http://schemas.microsoft.com/office/drawing/2014/main" id="{CE3F8E84-AFFC-4737-B699-F20851780D43}"/>
              </a:ext>
            </a:extLst>
          </p:cNvPr>
          <p:cNvSpPr txBox="1"/>
          <p:nvPr/>
        </p:nvSpPr>
        <p:spPr>
          <a:xfrm>
            <a:off x="4677253" y="2108046"/>
            <a:ext cx="3243353" cy="735907"/>
          </a:xfrm>
          <a:prstGeom prst="rect">
            <a:avLst/>
          </a:prstGeom>
          <a:noFill/>
        </p:spPr>
        <p:txBody>
          <a:bodyPr wrap="square">
            <a:spAutoFit/>
          </a:bodyPr>
          <a:lstStyle/>
          <a:p>
            <a:pPr marL="228594" algn="ctr" defTabSz="914377">
              <a:lnSpc>
                <a:spcPct val="120000"/>
              </a:lnSpc>
              <a:defRPr/>
            </a:pPr>
            <a:r>
              <a:rPr lang="en-US" altLang="en-US" sz="1200" dirty="0">
                <a:solidFill>
                  <a:srgbClr val="313130"/>
                </a:solidFill>
                <a:ea typeface="ＭＳ Ｐゴシック" panose="020B0600070205080204" pitchFamily="34" charset="-128"/>
                <a:cs typeface="Tahoma" panose="020B0604030504040204" pitchFamily="34" charset="0"/>
              </a:rPr>
              <a:t>From the </a:t>
            </a:r>
            <a:r>
              <a:rPr lang="en-US" altLang="en-US" sz="1200" b="1" dirty="0">
                <a:solidFill>
                  <a:srgbClr val="00B649"/>
                </a:solidFill>
                <a:ea typeface="ＭＳ Ｐゴシック" panose="020B0600070205080204" pitchFamily="34" charset="-128"/>
                <a:cs typeface="Tahoma" panose="020B0604030504040204" pitchFamily="34" charset="0"/>
              </a:rPr>
              <a:t>CEimpact.com </a:t>
            </a:r>
            <a:r>
              <a:rPr lang="en-US" altLang="en-US" sz="1200" dirty="0">
                <a:solidFill>
                  <a:srgbClr val="313130"/>
                </a:solidFill>
                <a:ea typeface="ＭＳ Ｐゴシック" panose="020B0600070205080204" pitchFamily="34" charset="-128"/>
                <a:cs typeface="Tahoma" panose="020B0604030504040204" pitchFamily="34" charset="0"/>
              </a:rPr>
              <a:t>Homepage – enter the code provided in the ‘Enter Code’ box and click SUBMIT</a:t>
            </a:r>
            <a:r>
              <a:rPr lang="en-US" altLang="en-US" sz="1100" dirty="0">
                <a:solidFill>
                  <a:srgbClr val="313130"/>
                </a:solidFill>
                <a:ea typeface="ＭＳ Ｐゴシック" panose="020B0600070205080204" pitchFamily="34" charset="-128"/>
                <a:cs typeface="Tahoma" panose="020B0604030504040204" pitchFamily="34" charset="0"/>
              </a:rPr>
              <a:t>.</a:t>
            </a:r>
          </a:p>
        </p:txBody>
      </p:sp>
      <p:sp>
        <p:nvSpPr>
          <p:cNvPr id="23" name="TextBox 22">
            <a:extLst>
              <a:ext uri="{FF2B5EF4-FFF2-40B4-BE49-F238E27FC236}">
                <a16:creationId xmlns:a16="http://schemas.microsoft.com/office/drawing/2014/main" id="{82743305-E5D0-4F0E-9E05-DB39326165D7}"/>
              </a:ext>
            </a:extLst>
          </p:cNvPr>
          <p:cNvSpPr txBox="1"/>
          <p:nvPr/>
        </p:nvSpPr>
        <p:spPr>
          <a:xfrm>
            <a:off x="8234982" y="2248435"/>
            <a:ext cx="3243353" cy="1367747"/>
          </a:xfrm>
          <a:prstGeom prst="rect">
            <a:avLst/>
          </a:prstGeom>
          <a:noFill/>
        </p:spPr>
        <p:txBody>
          <a:bodyPr wrap="square">
            <a:spAutoFit/>
          </a:bodyPr>
          <a:lstStyle/>
          <a:p>
            <a:pPr marL="228594" algn="ctr" defTabSz="914377">
              <a:lnSpc>
                <a:spcPct val="120000"/>
              </a:lnSpc>
              <a:defRPr/>
            </a:pPr>
            <a:r>
              <a:rPr lang="en-US" altLang="en-US" sz="1400" dirty="0">
                <a:solidFill>
                  <a:srgbClr val="313130"/>
                </a:solidFill>
                <a:ea typeface="ＭＳ Ｐゴシック" panose="020B0600070205080204" pitchFamily="34" charset="-128"/>
                <a:cs typeface="Tahoma" panose="020B0604030504040204" pitchFamily="34" charset="0"/>
              </a:rPr>
              <a:t>Complete the </a:t>
            </a:r>
            <a:r>
              <a:rPr lang="en-US" altLang="en-US" sz="1400" dirty="0">
                <a:solidFill>
                  <a:srgbClr val="313130"/>
                </a:solidFill>
                <a:cs typeface="Tahoma" panose="020B0604030504040204" pitchFamily="34" charset="0"/>
              </a:rPr>
              <a:t>Exam &amp; </a:t>
            </a:r>
            <a:r>
              <a:rPr lang="en-US" altLang="en-US" sz="1400" dirty="0">
                <a:solidFill>
                  <a:srgbClr val="313130"/>
                </a:solidFill>
                <a:ea typeface="ＭＳ Ｐゴシック" panose="020B0600070205080204" pitchFamily="34" charset="-128"/>
                <a:cs typeface="Tahoma" panose="020B0604030504040204" pitchFamily="34" charset="0"/>
              </a:rPr>
              <a:t>Evaluation as prompted; click SUBMIT to send your information to CPE Monitor. Follow instructions to access your CPE Statement of Credit on CPE Monitor. </a:t>
            </a:r>
          </a:p>
        </p:txBody>
      </p:sp>
      <p:pic>
        <p:nvPicPr>
          <p:cNvPr id="24" name="Picture 23">
            <a:extLst>
              <a:ext uri="{FF2B5EF4-FFF2-40B4-BE49-F238E27FC236}">
                <a16:creationId xmlns:a16="http://schemas.microsoft.com/office/drawing/2014/main" id="{934F09F0-FAF0-4E7C-8474-5A426FF5E32B}"/>
              </a:ext>
            </a:extLst>
          </p:cNvPr>
          <p:cNvPicPr>
            <a:picLocks noChangeAspect="1"/>
          </p:cNvPicPr>
          <p:nvPr/>
        </p:nvPicPr>
        <p:blipFill>
          <a:blip r:embed="rId4"/>
          <a:stretch>
            <a:fillRect/>
          </a:stretch>
        </p:blipFill>
        <p:spPr>
          <a:xfrm>
            <a:off x="5582172" y="2901292"/>
            <a:ext cx="1455039" cy="593396"/>
          </a:xfrm>
          <a:prstGeom prst="rect">
            <a:avLst/>
          </a:prstGeom>
        </p:spPr>
      </p:pic>
      <p:sp>
        <p:nvSpPr>
          <p:cNvPr id="25" name="TextBox 2">
            <a:extLst>
              <a:ext uri="{FF2B5EF4-FFF2-40B4-BE49-F238E27FC236}">
                <a16:creationId xmlns:a16="http://schemas.microsoft.com/office/drawing/2014/main" id="{0E0D637B-A3D7-491E-A600-870F8A585CBA}"/>
              </a:ext>
            </a:extLst>
          </p:cNvPr>
          <p:cNvSpPr txBox="1">
            <a:spLocks noChangeArrowheads="1"/>
          </p:cNvSpPr>
          <p:nvPr/>
        </p:nvSpPr>
        <p:spPr bwMode="auto">
          <a:xfrm>
            <a:off x="2369259" y="1535216"/>
            <a:ext cx="600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defTabSz="914377">
              <a:defRPr/>
            </a:pPr>
            <a:r>
              <a:rPr lang="en-US" altLang="en-US" sz="3600" b="1" dirty="0">
                <a:solidFill>
                  <a:srgbClr val="FFFFFF"/>
                </a:solidFill>
                <a:latin typeface="Raleway" panose="020B0503030101060003" pitchFamily="34" charset="0"/>
              </a:rPr>
              <a:t>1</a:t>
            </a:r>
          </a:p>
        </p:txBody>
      </p:sp>
      <p:sp>
        <p:nvSpPr>
          <p:cNvPr id="26" name="TextBox 2">
            <a:extLst>
              <a:ext uri="{FF2B5EF4-FFF2-40B4-BE49-F238E27FC236}">
                <a16:creationId xmlns:a16="http://schemas.microsoft.com/office/drawing/2014/main" id="{342D6AAE-9D15-4C6D-BFCC-2EF1ED6CA152}"/>
              </a:ext>
            </a:extLst>
          </p:cNvPr>
          <p:cNvSpPr txBox="1">
            <a:spLocks noChangeArrowheads="1"/>
          </p:cNvSpPr>
          <p:nvPr/>
        </p:nvSpPr>
        <p:spPr bwMode="auto">
          <a:xfrm>
            <a:off x="2307029" y="1489472"/>
            <a:ext cx="513691" cy="461665"/>
          </a:xfrm>
          <a:prstGeom prst="rect">
            <a:avLst/>
          </a:prstGeom>
          <a:solidFill>
            <a:schemeClr val="tx2"/>
          </a:solidFill>
          <a:ln>
            <a:noFill/>
          </a:ln>
        </p:spPr>
        <p:txBody>
          <a:bodyPr wrap="square" anchor="ct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defTabSz="914377">
              <a:defRPr/>
            </a:pPr>
            <a:r>
              <a:rPr lang="en-US" altLang="en-US" sz="2400" b="1" dirty="0">
                <a:solidFill>
                  <a:srgbClr val="FFFFFF"/>
                </a:solidFill>
                <a:latin typeface="+mj-lt"/>
              </a:rPr>
              <a:t> 1</a:t>
            </a:r>
          </a:p>
        </p:txBody>
      </p:sp>
      <p:sp>
        <p:nvSpPr>
          <p:cNvPr id="33" name="TextBox 32">
            <a:extLst>
              <a:ext uri="{FF2B5EF4-FFF2-40B4-BE49-F238E27FC236}">
                <a16:creationId xmlns:a16="http://schemas.microsoft.com/office/drawing/2014/main" id="{2C12A13C-35B3-4B32-8D25-A4DB64EAD715}"/>
              </a:ext>
            </a:extLst>
          </p:cNvPr>
          <p:cNvSpPr txBox="1"/>
          <p:nvPr/>
        </p:nvSpPr>
        <p:spPr>
          <a:xfrm>
            <a:off x="6096000" y="1489471"/>
            <a:ext cx="532869" cy="461665"/>
          </a:xfrm>
          <a:prstGeom prst="rect">
            <a:avLst/>
          </a:prstGeom>
          <a:solidFill>
            <a:schemeClr val="tx2"/>
          </a:solidFill>
        </p:spPr>
        <p:txBody>
          <a:bodyPr wrap="square">
            <a:spAutoFit/>
          </a:bodyPr>
          <a:lstStyle/>
          <a:p>
            <a:r>
              <a:rPr lang="en-US" sz="2400" dirty="0"/>
              <a:t> </a:t>
            </a:r>
            <a:r>
              <a:rPr lang="en-US" sz="2400" b="1" dirty="0">
                <a:solidFill>
                  <a:schemeClr val="bg1"/>
                </a:solidFill>
              </a:rPr>
              <a:t>2</a:t>
            </a:r>
          </a:p>
        </p:txBody>
      </p:sp>
      <p:sp>
        <p:nvSpPr>
          <p:cNvPr id="36" name="TextBox 35">
            <a:extLst>
              <a:ext uri="{FF2B5EF4-FFF2-40B4-BE49-F238E27FC236}">
                <a16:creationId xmlns:a16="http://schemas.microsoft.com/office/drawing/2014/main" id="{C20D681D-D0FE-47D0-84C8-46E74F7CCAC1}"/>
              </a:ext>
            </a:extLst>
          </p:cNvPr>
          <p:cNvSpPr txBox="1"/>
          <p:nvPr/>
        </p:nvSpPr>
        <p:spPr>
          <a:xfrm>
            <a:off x="9628124" y="1486622"/>
            <a:ext cx="513691" cy="461665"/>
          </a:xfrm>
          <a:prstGeom prst="rect">
            <a:avLst/>
          </a:prstGeom>
          <a:solidFill>
            <a:schemeClr val="tx2"/>
          </a:solidFill>
        </p:spPr>
        <p:txBody>
          <a:bodyPr wrap="square">
            <a:spAutoFit/>
          </a:bodyPr>
          <a:lstStyle/>
          <a:p>
            <a:r>
              <a:rPr lang="en-US" sz="2400" dirty="0"/>
              <a:t> </a:t>
            </a:r>
            <a:r>
              <a:rPr lang="en-US" sz="2400" b="1" dirty="0">
                <a:solidFill>
                  <a:schemeClr val="bg1"/>
                </a:solidFill>
              </a:rPr>
              <a:t>3</a:t>
            </a:r>
          </a:p>
        </p:txBody>
      </p:sp>
      <p:sp>
        <p:nvSpPr>
          <p:cNvPr id="18" name="TextBox 17">
            <a:extLst>
              <a:ext uri="{FF2B5EF4-FFF2-40B4-BE49-F238E27FC236}">
                <a16:creationId xmlns:a16="http://schemas.microsoft.com/office/drawing/2014/main" id="{70B74DAB-5E05-4A45-94CB-02D61F37D6D2}"/>
              </a:ext>
            </a:extLst>
          </p:cNvPr>
          <p:cNvSpPr txBox="1"/>
          <p:nvPr/>
        </p:nvSpPr>
        <p:spPr>
          <a:xfrm>
            <a:off x="4894571" y="3540663"/>
            <a:ext cx="3036798" cy="646331"/>
          </a:xfrm>
          <a:prstGeom prst="rect">
            <a:avLst/>
          </a:prstGeom>
          <a:noFill/>
        </p:spPr>
        <p:txBody>
          <a:bodyPr wrap="square">
            <a:spAutoFit/>
          </a:bodyPr>
          <a:lstStyle/>
          <a:p>
            <a:pPr algn="ctr"/>
            <a:r>
              <a:rPr lang="en-US" sz="1200" dirty="0"/>
              <a:t>Click on My Courses. Then click on the Course Title in your Enrolled folder. Read the course instructions. </a:t>
            </a:r>
          </a:p>
        </p:txBody>
      </p:sp>
    </p:spTree>
    <p:extLst>
      <p:ext uri="{BB962C8B-B14F-4D97-AF65-F5344CB8AC3E}">
        <p14:creationId xmlns:p14="http://schemas.microsoft.com/office/powerpoint/2010/main" val="201143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F8AF2E6-64A8-0F46-AF27-0A96D82A033B}" type="slidenum">
              <a:rPr lang="en-US" smtClean="0"/>
              <a:pPr/>
              <a:t>35</a:t>
            </a:fld>
            <a:endParaRPr lang="en-US"/>
          </a:p>
        </p:txBody>
      </p:sp>
      <p:sp>
        <p:nvSpPr>
          <p:cNvPr id="6" name="Title 5"/>
          <p:cNvSpPr>
            <a:spLocks noGrp="1"/>
          </p:cNvSpPr>
          <p:nvPr>
            <p:ph type="title" idx="4294967295"/>
          </p:nvPr>
        </p:nvSpPr>
        <p:spPr>
          <a:xfrm>
            <a:off x="4270916" y="3013128"/>
            <a:ext cx="4187825" cy="831743"/>
          </a:xfrm>
          <a:prstGeom prst="rect">
            <a:avLst/>
          </a:prstGeom>
        </p:spPr>
        <p:txBody>
          <a:bodyPr/>
          <a:lstStyle/>
          <a:p>
            <a:r>
              <a:rPr lang="en-US" sz="5400">
                <a:solidFill>
                  <a:schemeClr val="bg1"/>
                </a:solidFill>
                <a:latin typeface="+mj-lt"/>
              </a:rPr>
              <a:t>Questions?</a:t>
            </a:r>
          </a:p>
        </p:txBody>
      </p:sp>
    </p:spTree>
    <p:extLst>
      <p:ext uri="{BB962C8B-B14F-4D97-AF65-F5344CB8AC3E}">
        <p14:creationId xmlns:p14="http://schemas.microsoft.com/office/powerpoint/2010/main" val="4197962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D654-4B4D-2580-540F-44E9CA998F9C}"/>
              </a:ext>
            </a:extLst>
          </p:cNvPr>
          <p:cNvSpPr>
            <a:spLocks noGrp="1"/>
          </p:cNvSpPr>
          <p:nvPr>
            <p:ph type="title"/>
          </p:nvPr>
        </p:nvSpPr>
        <p:spPr>
          <a:xfrm>
            <a:off x="526093" y="177800"/>
            <a:ext cx="10972800" cy="1143000"/>
          </a:xfrm>
        </p:spPr>
        <p:txBody>
          <a:bodyPr/>
          <a:lstStyle/>
          <a:p>
            <a:pPr algn="ctr"/>
            <a:r>
              <a:rPr lang="en-US"/>
              <a:t>UPCOMING WEBINARS:</a:t>
            </a:r>
          </a:p>
        </p:txBody>
      </p:sp>
      <p:sp>
        <p:nvSpPr>
          <p:cNvPr id="3" name="Content Placeholder 2">
            <a:extLst>
              <a:ext uri="{FF2B5EF4-FFF2-40B4-BE49-F238E27FC236}">
                <a16:creationId xmlns:a16="http://schemas.microsoft.com/office/drawing/2014/main" id="{E8247DBF-4D00-1202-C441-8B16E2415C2D}"/>
              </a:ext>
            </a:extLst>
          </p:cNvPr>
          <p:cNvSpPr>
            <a:spLocks noGrp="1"/>
          </p:cNvSpPr>
          <p:nvPr>
            <p:ph idx="1"/>
          </p:nvPr>
        </p:nvSpPr>
        <p:spPr>
          <a:xfrm>
            <a:off x="881693" y="809509"/>
            <a:ext cx="11022904" cy="4863025"/>
          </a:xfrm>
        </p:spPr>
        <p:txBody>
          <a:bodyPr>
            <a:normAutofit/>
          </a:bodyPr>
          <a:lstStyle/>
          <a:p>
            <a:r>
              <a:rPr lang="en-US" sz="2400"/>
              <a:t>NCPDP Webinar: </a:t>
            </a:r>
            <a:r>
              <a:rPr lang="en-US" sz="2400" b="1" i="1"/>
              <a:t>New Legal Hurdles in the Pharmacy Industry: A Legal Update</a:t>
            </a:r>
            <a:r>
              <a:rPr lang="en-US" sz="2400" i="1"/>
              <a:t> </a:t>
            </a:r>
            <a:r>
              <a:rPr lang="en-US" sz="2400"/>
              <a:t>October 13, 12:00 p.m. ET </a:t>
            </a:r>
            <a:r>
              <a:rPr lang="en-US" sz="2000"/>
              <a:t>Fee: $50 Members; $150 Non-Members</a:t>
            </a:r>
            <a:endParaRPr lang="en-US" sz="1400"/>
          </a:p>
          <a:p>
            <a:pPr>
              <a:lnSpc>
                <a:spcPct val="100000"/>
              </a:lnSpc>
              <a:spcBef>
                <a:spcPts val="600"/>
              </a:spcBef>
            </a:pPr>
            <a:endParaRPr lang="en-US" sz="2400"/>
          </a:p>
          <a:p>
            <a:r>
              <a:rPr lang="en-US" sz="2400"/>
              <a:t>NCPDP Webinar: </a:t>
            </a:r>
            <a:r>
              <a:rPr lang="en-US" sz="2400" b="1" i="1"/>
              <a:t>Introduction to Digital Therapeutics </a:t>
            </a:r>
            <a:r>
              <a:rPr lang="en-US" sz="2400"/>
              <a:t>October 18, 12:00 p.m. ET </a:t>
            </a:r>
            <a:r>
              <a:rPr lang="en-US" sz="2000"/>
              <a:t>Fee: $50 Members; $150 Non-Members</a:t>
            </a:r>
          </a:p>
          <a:p>
            <a:pPr>
              <a:lnSpc>
                <a:spcPct val="100000"/>
              </a:lnSpc>
              <a:spcBef>
                <a:spcPts val="600"/>
              </a:spcBef>
            </a:pPr>
            <a:endParaRPr lang="en-US" sz="2400"/>
          </a:p>
          <a:p>
            <a:r>
              <a:rPr lang="en-US" sz="2400"/>
              <a:t>NCPDP Webinar: </a:t>
            </a:r>
            <a:r>
              <a:rPr lang="en-US" sz="2400" b="1" i="1"/>
              <a:t>Expanding Into Home-Based Services to Increase Revenue </a:t>
            </a:r>
            <a:r>
              <a:rPr lang="en-US" sz="2400"/>
              <a:t>October 25, 12:00 p.m. ET </a:t>
            </a:r>
            <a:r>
              <a:rPr lang="en-US" sz="1600"/>
              <a:t>Fee: $50 Members; $150 Non-Members</a:t>
            </a:r>
            <a:endParaRPr lang="en-US" sz="2000"/>
          </a:p>
        </p:txBody>
      </p:sp>
      <p:sp>
        <p:nvSpPr>
          <p:cNvPr id="5" name="TextBox 4">
            <a:extLst>
              <a:ext uri="{FF2B5EF4-FFF2-40B4-BE49-F238E27FC236}">
                <a16:creationId xmlns:a16="http://schemas.microsoft.com/office/drawing/2014/main" id="{B8DDB459-6142-5B96-A8B0-44D2FD8BD143}"/>
              </a:ext>
            </a:extLst>
          </p:cNvPr>
          <p:cNvSpPr txBox="1"/>
          <p:nvPr/>
        </p:nvSpPr>
        <p:spPr>
          <a:xfrm>
            <a:off x="5778252" y="5693694"/>
            <a:ext cx="6096000" cy="461665"/>
          </a:xfrm>
          <a:prstGeom prst="rect">
            <a:avLst/>
          </a:prstGeom>
          <a:noFill/>
        </p:spPr>
        <p:txBody>
          <a:bodyPr wrap="square">
            <a:spAutoFit/>
          </a:bodyPr>
          <a:lstStyle/>
          <a:p>
            <a:r>
              <a:rPr lang="en-US" sz="2400" b="1">
                <a:solidFill>
                  <a:srgbClr val="005596"/>
                </a:solidFill>
                <a:hlinkClick r:id="rId3"/>
              </a:rPr>
              <a:t>https://www.ncpdp.org/Webinars.aspx</a:t>
            </a:r>
            <a:r>
              <a:rPr lang="en-US" sz="2400" b="1">
                <a:solidFill>
                  <a:srgbClr val="005596"/>
                </a:solidFill>
              </a:rPr>
              <a:t> </a:t>
            </a:r>
          </a:p>
        </p:txBody>
      </p:sp>
      <p:pic>
        <p:nvPicPr>
          <p:cNvPr id="11" name="Picture 10" descr="Qr code&#10;&#10;Description automatically generated">
            <a:extLst>
              <a:ext uri="{FF2B5EF4-FFF2-40B4-BE49-F238E27FC236}">
                <a16:creationId xmlns:a16="http://schemas.microsoft.com/office/drawing/2014/main" id="{FFB10713-C36B-B5A6-D70F-014708C70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212" y="5316971"/>
            <a:ext cx="1463040" cy="1463040"/>
          </a:xfrm>
          <a:prstGeom prst="rect">
            <a:avLst/>
          </a:prstGeom>
        </p:spPr>
      </p:pic>
      <p:sp>
        <p:nvSpPr>
          <p:cNvPr id="4" name="Arrow: Chevron 3">
            <a:extLst>
              <a:ext uri="{FF2B5EF4-FFF2-40B4-BE49-F238E27FC236}">
                <a16:creationId xmlns:a16="http://schemas.microsoft.com/office/drawing/2014/main" id="{20E487AD-10F4-56F2-35E4-9598BDB4616B}"/>
              </a:ext>
            </a:extLst>
          </p:cNvPr>
          <p:cNvSpPr/>
          <p:nvPr/>
        </p:nvSpPr>
        <p:spPr>
          <a:xfrm>
            <a:off x="206652" y="1077101"/>
            <a:ext cx="601864" cy="6746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7" name="Arrow: Chevron 6">
            <a:extLst>
              <a:ext uri="{FF2B5EF4-FFF2-40B4-BE49-F238E27FC236}">
                <a16:creationId xmlns:a16="http://schemas.microsoft.com/office/drawing/2014/main" id="{8EFA45FB-98E0-1A0D-0B02-7E033736C579}"/>
              </a:ext>
            </a:extLst>
          </p:cNvPr>
          <p:cNvSpPr/>
          <p:nvPr/>
        </p:nvSpPr>
        <p:spPr>
          <a:xfrm>
            <a:off x="170493" y="2754303"/>
            <a:ext cx="601864" cy="6746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8" name="Arrow: Chevron 7">
            <a:extLst>
              <a:ext uri="{FF2B5EF4-FFF2-40B4-BE49-F238E27FC236}">
                <a16:creationId xmlns:a16="http://schemas.microsoft.com/office/drawing/2014/main" id="{37530771-D291-4A8F-9CFE-BD039EF4ECC7}"/>
              </a:ext>
            </a:extLst>
          </p:cNvPr>
          <p:cNvSpPr/>
          <p:nvPr/>
        </p:nvSpPr>
        <p:spPr>
          <a:xfrm>
            <a:off x="170493" y="4431506"/>
            <a:ext cx="601864" cy="6746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 name="Slide Number Placeholder 3">
            <a:extLst>
              <a:ext uri="{FF2B5EF4-FFF2-40B4-BE49-F238E27FC236}">
                <a16:creationId xmlns:a16="http://schemas.microsoft.com/office/drawing/2014/main" id="{799D1E89-5035-7DD6-8B7C-7E4EDA4BADDA}"/>
              </a:ext>
            </a:extLst>
          </p:cNvPr>
          <p:cNvSpPr txBox="1">
            <a:spLocks/>
          </p:cNvSpPr>
          <p:nvPr/>
        </p:nvSpPr>
        <p:spPr>
          <a:xfrm>
            <a:off x="11360517" y="6390178"/>
            <a:ext cx="513735" cy="22716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F8AF2E6-64A8-0F46-AF27-0A96D82A033B}" type="slidenum">
              <a:rPr lang="en-US" sz="800" smtClean="0">
                <a:solidFill>
                  <a:schemeClr val="bg1"/>
                </a:solidFill>
              </a:rPr>
              <a:pPr algn="ctr"/>
              <a:t>36</a:t>
            </a:fld>
            <a:endParaRPr lang="en-US" sz="800">
              <a:solidFill>
                <a:schemeClr val="bg1"/>
              </a:solidFill>
            </a:endParaRPr>
          </a:p>
        </p:txBody>
      </p:sp>
    </p:spTree>
    <p:extLst>
      <p:ext uri="{BB962C8B-B14F-4D97-AF65-F5344CB8AC3E}">
        <p14:creationId xmlns:p14="http://schemas.microsoft.com/office/powerpoint/2010/main" val="65935056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low confidence">
            <a:extLst>
              <a:ext uri="{FF2B5EF4-FFF2-40B4-BE49-F238E27FC236}">
                <a16:creationId xmlns:a16="http://schemas.microsoft.com/office/drawing/2014/main" id="{0B3BD081-C89C-624D-33BB-B310B914B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612" y="2458071"/>
            <a:ext cx="7130775" cy="234767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BE8F7AA1-9631-3513-C694-1F2BA3B79B02}"/>
              </a:ext>
            </a:extLst>
          </p:cNvPr>
          <p:cNvSpPr txBox="1"/>
          <p:nvPr/>
        </p:nvSpPr>
        <p:spPr>
          <a:xfrm>
            <a:off x="498907" y="482600"/>
            <a:ext cx="11009173" cy="1569660"/>
          </a:xfrm>
          <a:prstGeom prst="rect">
            <a:avLst/>
          </a:prstGeom>
          <a:noFill/>
        </p:spPr>
        <p:txBody>
          <a:bodyPr wrap="square">
            <a:spAutoFit/>
          </a:bodyPr>
          <a:lstStyle/>
          <a:p>
            <a:pPr algn="ctr"/>
            <a:r>
              <a:rPr lang="en-US" sz="3200" b="1">
                <a:solidFill>
                  <a:srgbClr val="005596"/>
                </a:solidFill>
              </a:rPr>
              <a:t>NCPDP 2022 Virtual Educational Summit </a:t>
            </a:r>
          </a:p>
          <a:p>
            <a:pPr algn="ctr"/>
            <a:r>
              <a:rPr lang="en-US" sz="3200" b="1">
                <a:solidFill>
                  <a:srgbClr val="005596"/>
                </a:solidFill>
              </a:rPr>
              <a:t>November 15 &amp; 16</a:t>
            </a:r>
          </a:p>
          <a:p>
            <a:pPr algn="ctr"/>
            <a:r>
              <a:rPr lang="en-US" sz="3200">
                <a:solidFill>
                  <a:srgbClr val="005596"/>
                </a:solidFill>
              </a:rPr>
              <a:t>- Registration Now Open! - </a:t>
            </a:r>
          </a:p>
        </p:txBody>
      </p:sp>
      <p:sp>
        <p:nvSpPr>
          <p:cNvPr id="3" name="TextBox 2">
            <a:extLst>
              <a:ext uri="{FF2B5EF4-FFF2-40B4-BE49-F238E27FC236}">
                <a16:creationId xmlns:a16="http://schemas.microsoft.com/office/drawing/2014/main" id="{954314A7-BEC8-3675-3E21-DDEBED4DD6CE}"/>
              </a:ext>
            </a:extLst>
          </p:cNvPr>
          <p:cNvSpPr txBox="1"/>
          <p:nvPr/>
        </p:nvSpPr>
        <p:spPr>
          <a:xfrm>
            <a:off x="2815188" y="4936331"/>
            <a:ext cx="6561622" cy="830997"/>
          </a:xfrm>
          <a:prstGeom prst="rect">
            <a:avLst/>
          </a:prstGeom>
          <a:noFill/>
        </p:spPr>
        <p:txBody>
          <a:bodyPr wrap="square">
            <a:spAutoFit/>
          </a:bodyPr>
          <a:lstStyle/>
          <a:p>
            <a:pPr algn="ctr"/>
            <a:r>
              <a:rPr lang="en-US" sz="2400">
                <a:solidFill>
                  <a:srgbClr val="005596"/>
                </a:solidFill>
              </a:rPr>
              <a:t>Learn more &amp; register! </a:t>
            </a:r>
            <a:r>
              <a:rPr lang="en-US" sz="2400" b="1">
                <a:solidFill>
                  <a:srgbClr val="005596"/>
                </a:solidFill>
                <a:hlinkClick r:id="rId4"/>
              </a:rPr>
              <a:t>ncpdp.org/Educational-Summit.aspx </a:t>
            </a:r>
            <a:endParaRPr lang="en-US" sz="2400">
              <a:solidFill>
                <a:srgbClr val="005596"/>
              </a:solidFill>
            </a:endParaRPr>
          </a:p>
        </p:txBody>
      </p:sp>
      <p:sp>
        <p:nvSpPr>
          <p:cNvPr id="8" name="TextBox 7">
            <a:extLst>
              <a:ext uri="{FF2B5EF4-FFF2-40B4-BE49-F238E27FC236}">
                <a16:creationId xmlns:a16="http://schemas.microsoft.com/office/drawing/2014/main" id="{7F0BDAA4-89D3-D644-1085-480A68BDC254}"/>
              </a:ext>
            </a:extLst>
          </p:cNvPr>
          <p:cNvSpPr txBox="1"/>
          <p:nvPr/>
        </p:nvSpPr>
        <p:spPr>
          <a:xfrm>
            <a:off x="11317672" y="6375400"/>
            <a:ext cx="593177" cy="215444"/>
          </a:xfrm>
          <a:prstGeom prst="rect">
            <a:avLst/>
          </a:prstGeom>
          <a:noFill/>
        </p:spPr>
        <p:txBody>
          <a:bodyPr wrap="square">
            <a:spAutoFit/>
          </a:bodyPr>
          <a:lstStyle/>
          <a:p>
            <a:pPr algn="ctr"/>
            <a:fld id="{2F8AF2E6-64A8-0F46-AF27-0A96D82A033B}" type="slidenum">
              <a:rPr lang="en-US" sz="800" smtClean="0">
                <a:solidFill>
                  <a:schemeClr val="bg1"/>
                </a:solidFill>
              </a:rPr>
              <a:pPr algn="ctr"/>
              <a:t>37</a:t>
            </a:fld>
            <a:endParaRPr lang="en-US" sz="800"/>
          </a:p>
        </p:txBody>
      </p:sp>
    </p:spTree>
    <p:extLst>
      <p:ext uri="{BB962C8B-B14F-4D97-AF65-F5344CB8AC3E}">
        <p14:creationId xmlns:p14="http://schemas.microsoft.com/office/powerpoint/2010/main" val="203901853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0B21-0C70-B05C-95A4-6CECBB705465}"/>
              </a:ext>
            </a:extLst>
          </p:cNvPr>
          <p:cNvSpPr>
            <a:spLocks noGrp="1"/>
          </p:cNvSpPr>
          <p:nvPr>
            <p:ph type="title"/>
          </p:nvPr>
        </p:nvSpPr>
        <p:spPr>
          <a:xfrm>
            <a:off x="2743200" y="1092200"/>
            <a:ext cx="9042400" cy="1143000"/>
          </a:xfrm>
        </p:spPr>
        <p:txBody>
          <a:bodyPr/>
          <a:lstStyle/>
          <a:p>
            <a:pPr algn="ctr"/>
            <a:r>
              <a:rPr lang="en-US" sz="4267" b="0">
                <a:solidFill>
                  <a:srgbClr val="EC881D"/>
                </a:solidFill>
              </a:rPr>
              <a:t>Call for Proposals for #NCPDP23,</a:t>
            </a:r>
            <a:br>
              <a:rPr lang="en-US" sz="4267" b="0">
                <a:solidFill>
                  <a:srgbClr val="EC881D"/>
                </a:solidFill>
              </a:rPr>
            </a:br>
            <a:r>
              <a:rPr lang="en-US" sz="4267" b="0">
                <a:solidFill>
                  <a:srgbClr val="EC881D"/>
                </a:solidFill>
              </a:rPr>
              <a:t>“The Great Race to Close Gaps in Care” is Open until </a:t>
            </a:r>
            <a:r>
              <a:rPr lang="en-US" sz="4267">
                <a:solidFill>
                  <a:srgbClr val="EC881D"/>
                </a:solidFill>
              </a:rPr>
              <a:t>October 4</a:t>
            </a:r>
            <a:r>
              <a:rPr lang="en-US" sz="4267" baseline="30000">
                <a:solidFill>
                  <a:srgbClr val="EC881D"/>
                </a:solidFill>
              </a:rPr>
              <a:t>th</a:t>
            </a:r>
            <a:r>
              <a:rPr lang="en-US" sz="4267">
                <a:solidFill>
                  <a:srgbClr val="EC881D"/>
                </a:solidFill>
              </a:rPr>
              <a:t>!</a:t>
            </a:r>
            <a:br>
              <a:rPr lang="en-US" sz="4267">
                <a:solidFill>
                  <a:srgbClr val="EC881D"/>
                </a:solidFill>
              </a:rPr>
            </a:br>
            <a:br>
              <a:rPr lang="en-US" sz="4267"/>
            </a:br>
            <a:br>
              <a:rPr lang="en-US" sz="4267"/>
            </a:br>
            <a:r>
              <a:rPr lang="en-US" sz="2933" b="0"/>
              <a:t>View suggested topics and submit a proposal today:</a:t>
            </a:r>
            <a:br>
              <a:rPr lang="en-US" sz="2933" b="0"/>
            </a:br>
            <a:br>
              <a:rPr lang="en-US" sz="2933" b="0"/>
            </a:br>
            <a:r>
              <a:rPr lang="en-US" sz="2933" b="0"/>
              <a:t> </a:t>
            </a:r>
            <a:r>
              <a:rPr lang="en-US" sz="2933" b="0">
                <a:hlinkClick r:id="rId3">
                  <a:extLst>
                    <a:ext uri="{A12FA001-AC4F-418D-AE19-62706E023703}">
                      <ahyp:hlinkClr xmlns:ahyp="http://schemas.microsoft.com/office/drawing/2018/hyperlinkcolor" val="tx"/>
                    </a:ext>
                  </a:extLst>
                </a:hlinkClick>
              </a:rPr>
              <a:t>https://ncpdp.org/AC/call-for-proposals-info.aspx</a:t>
            </a:r>
            <a:r>
              <a:rPr lang="en-US" sz="2933" b="0"/>
              <a:t>  </a:t>
            </a:r>
          </a:p>
        </p:txBody>
      </p:sp>
      <p:pic>
        <p:nvPicPr>
          <p:cNvPr id="5" name="Picture 4" descr="Icon&#10;&#10;Description automatically generated">
            <a:extLst>
              <a:ext uri="{FF2B5EF4-FFF2-40B4-BE49-F238E27FC236}">
                <a16:creationId xmlns:a16="http://schemas.microsoft.com/office/drawing/2014/main" id="{0EEA00BB-53AC-3DDB-96B9-7A68A7D2F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1092200"/>
            <a:ext cx="2844800" cy="2844800"/>
          </a:xfrm>
          <a:prstGeom prst="rect">
            <a:avLst/>
          </a:prstGeom>
        </p:spPr>
      </p:pic>
      <p:pic>
        <p:nvPicPr>
          <p:cNvPr id="8" name="Picture 7" descr="Qr code&#10;&#10;Description automatically generated">
            <a:extLst>
              <a:ext uri="{FF2B5EF4-FFF2-40B4-BE49-F238E27FC236}">
                <a16:creationId xmlns:a16="http://schemas.microsoft.com/office/drawing/2014/main" id="{9EFD40B8-33B8-5486-36BC-ED446683F1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900" y="4470400"/>
            <a:ext cx="1295400" cy="1295400"/>
          </a:xfrm>
          <a:prstGeom prst="rect">
            <a:avLst/>
          </a:prstGeom>
        </p:spPr>
      </p:pic>
      <p:sp>
        <p:nvSpPr>
          <p:cNvPr id="7" name="TextBox 6">
            <a:extLst>
              <a:ext uri="{FF2B5EF4-FFF2-40B4-BE49-F238E27FC236}">
                <a16:creationId xmlns:a16="http://schemas.microsoft.com/office/drawing/2014/main" id="{2EC41BCA-CB72-91B0-1967-A8DB0EC4B02D}"/>
              </a:ext>
            </a:extLst>
          </p:cNvPr>
          <p:cNvSpPr txBox="1"/>
          <p:nvPr/>
        </p:nvSpPr>
        <p:spPr>
          <a:xfrm>
            <a:off x="11459560" y="6395107"/>
            <a:ext cx="482819" cy="215444"/>
          </a:xfrm>
          <a:prstGeom prst="rect">
            <a:avLst/>
          </a:prstGeom>
          <a:noFill/>
        </p:spPr>
        <p:txBody>
          <a:bodyPr wrap="square">
            <a:spAutoFit/>
          </a:bodyPr>
          <a:lstStyle/>
          <a:p>
            <a:fld id="{2F8AF2E6-64A8-0F46-AF27-0A96D82A033B}" type="slidenum">
              <a:rPr lang="en-US" sz="800" smtClean="0">
                <a:solidFill>
                  <a:schemeClr val="bg1"/>
                </a:solidFill>
              </a:rPr>
              <a:pPr/>
              <a:t>38</a:t>
            </a:fld>
            <a:endParaRPr lang="en-US" sz="800">
              <a:solidFill>
                <a:schemeClr val="bg1"/>
              </a:solidFill>
            </a:endParaRPr>
          </a:p>
        </p:txBody>
      </p:sp>
    </p:spTree>
    <p:extLst>
      <p:ext uri="{BB962C8B-B14F-4D97-AF65-F5344CB8AC3E}">
        <p14:creationId xmlns:p14="http://schemas.microsoft.com/office/powerpoint/2010/main" val="217336738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1018-0302-33E4-F53B-13D806C4173A}"/>
              </a:ext>
            </a:extLst>
          </p:cNvPr>
          <p:cNvSpPr>
            <a:spLocks noGrp="1"/>
          </p:cNvSpPr>
          <p:nvPr>
            <p:ph type="title"/>
          </p:nvPr>
        </p:nvSpPr>
        <p:spPr>
          <a:xfrm>
            <a:off x="1045794" y="411983"/>
            <a:ext cx="9833429" cy="1028700"/>
          </a:xfrm>
        </p:spPr>
        <p:txBody>
          <a:bodyPr/>
          <a:lstStyle/>
          <a:p>
            <a:pPr algn="ctr"/>
            <a:r>
              <a:rPr lang="en-US" sz="4400"/>
              <a:t>SAVE THE DATE!</a:t>
            </a:r>
          </a:p>
        </p:txBody>
      </p:sp>
      <p:sp>
        <p:nvSpPr>
          <p:cNvPr id="4" name="Slide Number Placeholder 3">
            <a:extLst>
              <a:ext uri="{FF2B5EF4-FFF2-40B4-BE49-F238E27FC236}">
                <a16:creationId xmlns:a16="http://schemas.microsoft.com/office/drawing/2014/main" id="{74C8D37D-8014-80D0-C06D-D60C8737A74E}"/>
              </a:ext>
            </a:extLst>
          </p:cNvPr>
          <p:cNvSpPr>
            <a:spLocks noGrp="1"/>
          </p:cNvSpPr>
          <p:nvPr>
            <p:ph type="sldNum" sz="quarter" idx="12"/>
          </p:nvPr>
        </p:nvSpPr>
        <p:spPr/>
        <p:txBody>
          <a:bodyPr/>
          <a:lstStyle/>
          <a:p>
            <a:fld id="{2F8AF2E6-64A8-0F46-AF27-0A96D82A033B}" type="slidenum">
              <a:rPr lang="en-US" smtClean="0"/>
              <a:pPr/>
              <a:t>39</a:t>
            </a:fld>
            <a:endParaRPr lang="en-US"/>
          </a:p>
        </p:txBody>
      </p:sp>
      <p:sp>
        <p:nvSpPr>
          <p:cNvPr id="5" name="Content Placeholder 2">
            <a:extLst>
              <a:ext uri="{FF2B5EF4-FFF2-40B4-BE49-F238E27FC236}">
                <a16:creationId xmlns:a16="http://schemas.microsoft.com/office/drawing/2014/main" id="{E5CEDE5D-69CE-E75C-019D-D2183C0EB8A4}"/>
              </a:ext>
            </a:extLst>
          </p:cNvPr>
          <p:cNvSpPr txBox="1">
            <a:spLocks/>
          </p:cNvSpPr>
          <p:nvPr/>
        </p:nvSpPr>
        <p:spPr>
          <a:xfrm>
            <a:off x="1115568" y="2455525"/>
            <a:ext cx="10040112" cy="3802340"/>
          </a:xfrm>
          <a:prstGeom prst="rect">
            <a:avLst/>
          </a:prstGeom>
        </p:spPr>
        <p:txBody>
          <a:bodyPr vert="horz" wrap="square" lIns="0" tIns="0" rIns="0" bIns="0" rtlCol="0">
            <a:normAutofit fontScale="92500" lnSpcReduction="10000"/>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a:solidFill>
                  <a:srgbClr val="1E22AA"/>
                </a:solidFill>
              </a:rPr>
              <a:t>HIMSS23 Global Conference</a:t>
            </a:r>
          </a:p>
          <a:p>
            <a:pPr marL="0" indent="0" algn="ctr">
              <a:buFont typeface="Arial" panose="020B0604020202020204" pitchFamily="34" charset="0"/>
              <a:buNone/>
            </a:pPr>
            <a:r>
              <a:rPr lang="en-US" sz="3200">
                <a:solidFill>
                  <a:srgbClr val="FF5A5A"/>
                </a:solidFill>
              </a:rPr>
              <a:t>April 17-21, 2023 | Chicago, IL</a:t>
            </a:r>
          </a:p>
          <a:p>
            <a:pPr marL="0" indent="0" algn="ctr" rtl="0" fontAlgn="base">
              <a:buNone/>
            </a:pPr>
            <a:r>
              <a:rPr lang="en-US" sz="2400" b="1" i="0" u="none" strike="noStrike">
                <a:solidFill>
                  <a:srgbClr val="1E22AA"/>
                </a:solidFill>
                <a:effectLst/>
                <a:latin typeface="Century Gothic" panose="020B0502020202020204" pitchFamily="34" charset="0"/>
              </a:rPr>
              <a:t>Call for Posters now open through November 28, 2022 </a:t>
            </a:r>
            <a:r>
              <a:rPr lang="en-US" sz="2400" b="0" i="0">
                <a:solidFill>
                  <a:srgbClr val="000000"/>
                </a:solidFill>
                <a:effectLst/>
                <a:latin typeface="Century Gothic" panose="020B0502020202020204" pitchFamily="34" charset="0"/>
              </a:rPr>
              <a:t>​</a:t>
            </a:r>
            <a:endParaRPr lang="en-US" sz="2400" b="0" i="0">
              <a:solidFill>
                <a:srgbClr val="000000"/>
              </a:solidFill>
              <a:effectLst/>
              <a:latin typeface="Segoe UI" panose="020B0502040204020203" pitchFamily="34" charset="0"/>
            </a:endParaRPr>
          </a:p>
          <a:p>
            <a:pPr marL="0" indent="0" algn="ctr" rtl="0" fontAlgn="base">
              <a:buNone/>
            </a:pPr>
            <a:r>
              <a:rPr lang="x-none" sz="2400" b="0" i="0" u="sng" strike="noStrike">
                <a:solidFill>
                  <a:srgbClr val="5352F5"/>
                </a:solidFill>
                <a:effectLst/>
                <a:latin typeface="Century Gothic" panose="020B0502020202020204" pitchFamily="34" charset="0"/>
                <a:hlinkClick r:id="rId3"/>
              </a:rPr>
              <a:t>https://www.himss.org/global-conference/program-special-forums</a:t>
            </a:r>
            <a:r>
              <a:rPr lang="en-US" sz="2400" b="0" i="0">
                <a:solidFill>
                  <a:srgbClr val="000000"/>
                </a:solidFill>
                <a:effectLst/>
                <a:latin typeface="Century Gothic" panose="020B0502020202020204" pitchFamily="34" charset="0"/>
              </a:rPr>
              <a:t>​</a:t>
            </a:r>
            <a:endParaRPr lang="en-US" sz="2400" b="0" i="0">
              <a:solidFill>
                <a:srgbClr val="000000"/>
              </a:solidFill>
              <a:effectLst/>
              <a:latin typeface="Segoe UI" panose="020B0502040204020203" pitchFamily="34" charset="0"/>
            </a:endParaRPr>
          </a:p>
          <a:p>
            <a:pPr marL="0" indent="0" algn="ctr" rtl="0" fontAlgn="base">
              <a:buNone/>
            </a:pPr>
            <a:r>
              <a:rPr lang="en-US" sz="2400" b="1" i="0" u="none" strike="noStrike">
                <a:solidFill>
                  <a:srgbClr val="1E22AA"/>
                </a:solidFill>
                <a:effectLst/>
                <a:latin typeface="Century Gothic" panose="020B0502020202020204" pitchFamily="34" charset="0"/>
              </a:rPr>
              <a:t>Registration is open!!</a:t>
            </a:r>
            <a:r>
              <a:rPr lang="en-US" sz="2400" b="0" i="0">
                <a:solidFill>
                  <a:srgbClr val="000000"/>
                </a:solidFill>
                <a:effectLst/>
                <a:latin typeface="Century Gothic" panose="020B0502020202020204" pitchFamily="34" charset="0"/>
              </a:rPr>
              <a:t>​</a:t>
            </a:r>
            <a:endParaRPr lang="en-US" sz="2400" b="0" i="0">
              <a:solidFill>
                <a:srgbClr val="000000"/>
              </a:solidFill>
              <a:effectLst/>
              <a:latin typeface="Segoe UI" panose="020B0502040204020203" pitchFamily="34" charset="0"/>
            </a:endParaRPr>
          </a:p>
          <a:p>
            <a:pPr marL="0" indent="0" algn="ctr" rtl="0" fontAlgn="base">
              <a:buNone/>
            </a:pPr>
            <a:r>
              <a:rPr lang="en-US" sz="2400" b="0" i="0" u="sng" strike="noStrike">
                <a:solidFill>
                  <a:srgbClr val="5352F5"/>
                </a:solidFill>
                <a:effectLst/>
                <a:latin typeface="Century Gothic" panose="020B0502020202020204" pitchFamily="34" charset="0"/>
                <a:hlinkClick r:id="rId4"/>
              </a:rPr>
              <a:t>https://www.himss.org/global-conference/registration-info-pricing</a:t>
            </a:r>
            <a:r>
              <a:rPr lang="en-US" sz="2400" b="0" i="0" u="none" strike="noStrike">
                <a:solidFill>
                  <a:srgbClr val="333333"/>
                </a:solidFill>
                <a:effectLst/>
                <a:latin typeface="Century Gothic" panose="020B0502020202020204" pitchFamily="34" charset="0"/>
              </a:rPr>
              <a:t> </a:t>
            </a:r>
            <a:r>
              <a:rPr lang="en-US" sz="2400" b="0" i="0">
                <a:solidFill>
                  <a:srgbClr val="000000"/>
                </a:solidFill>
                <a:effectLst/>
                <a:latin typeface="Century Gothic" panose="020B0502020202020204" pitchFamily="34" charset="0"/>
              </a:rPr>
              <a:t>​</a:t>
            </a:r>
            <a:endParaRPr lang="en-US" sz="2400" b="0" i="0">
              <a:solidFill>
                <a:srgbClr val="000000"/>
              </a:solidFill>
              <a:effectLst/>
              <a:latin typeface="Segoe UI" panose="020B0502040204020203" pitchFamily="34" charset="0"/>
            </a:endParaRPr>
          </a:p>
          <a:p>
            <a:pPr marL="0" indent="0" algn="ctr">
              <a:buFont typeface="Arial" panose="020B0604020202020204" pitchFamily="34" charset="0"/>
              <a:buNone/>
            </a:pPr>
            <a:endParaRPr lang="en-US" sz="2800">
              <a:solidFill>
                <a:srgbClr val="7E8083"/>
              </a:solidFill>
            </a:endParaRPr>
          </a:p>
        </p:txBody>
      </p:sp>
      <p:pic>
        <p:nvPicPr>
          <p:cNvPr id="7" name="Picture 6">
            <a:extLst>
              <a:ext uri="{FF2B5EF4-FFF2-40B4-BE49-F238E27FC236}">
                <a16:creationId xmlns:a16="http://schemas.microsoft.com/office/drawing/2014/main" id="{E6AEF908-7B17-4E22-A34C-F934BA3A49B7}"/>
              </a:ext>
            </a:extLst>
          </p:cNvPr>
          <p:cNvPicPr>
            <a:picLocks noChangeAspect="1"/>
          </p:cNvPicPr>
          <p:nvPr/>
        </p:nvPicPr>
        <p:blipFill>
          <a:blip r:embed="rId5"/>
          <a:stretch>
            <a:fillRect/>
          </a:stretch>
        </p:blipFill>
        <p:spPr>
          <a:xfrm>
            <a:off x="4529135" y="1165942"/>
            <a:ext cx="2866745" cy="1202464"/>
          </a:xfrm>
          <a:prstGeom prst="rect">
            <a:avLst/>
          </a:prstGeom>
        </p:spPr>
      </p:pic>
    </p:spTree>
    <p:extLst>
      <p:ext uri="{BB962C8B-B14F-4D97-AF65-F5344CB8AC3E}">
        <p14:creationId xmlns:p14="http://schemas.microsoft.com/office/powerpoint/2010/main" val="298360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36129B2D-0C43-6F40-B185-01B725E6DB6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482" t="21462" r="28223" b="36284"/>
          <a:stretch/>
        </p:blipFill>
        <p:spPr>
          <a:xfrm rot="19800000">
            <a:off x="628462" y="1457235"/>
            <a:ext cx="2113084" cy="2114053"/>
          </a:xfrm>
          <a:noFill/>
        </p:spPr>
      </p:pic>
      <p:sp>
        <p:nvSpPr>
          <p:cNvPr id="10" name="TextBox 9"/>
          <p:cNvSpPr txBox="1"/>
          <p:nvPr/>
        </p:nvSpPr>
        <p:spPr>
          <a:xfrm>
            <a:off x="5366629" y="1478682"/>
            <a:ext cx="5783880" cy="284950"/>
          </a:xfrm>
          <a:prstGeom prst="rect">
            <a:avLst/>
          </a:prstGeom>
          <a:noFill/>
        </p:spPr>
        <p:txBody>
          <a:bodyPr wrap="square" lIns="0" rIns="0" rtlCol="0">
            <a:spAutoFit/>
          </a:bodyPr>
          <a:lstStyle/>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1600" b="1" i="1" u="none" strike="noStrike" kern="1200" cap="none" spc="0" normalizeH="0" baseline="0" noProof="0">
                <a:ln>
                  <a:noFill/>
                </a:ln>
                <a:solidFill>
                  <a:srgbClr val="FF5A5A"/>
                </a:solidFill>
                <a:effectLst/>
                <a:uLnTx/>
                <a:uFillTx/>
                <a:ea typeface="+mj-ea"/>
                <a:cs typeface="+mj-cs"/>
              </a:rPr>
              <a:t>President &amp; CEO, NCPDP</a:t>
            </a:r>
          </a:p>
        </p:txBody>
      </p:sp>
      <p:sp>
        <p:nvSpPr>
          <p:cNvPr id="11" name="TextBox 10"/>
          <p:cNvSpPr txBox="1"/>
          <p:nvPr/>
        </p:nvSpPr>
        <p:spPr>
          <a:xfrm>
            <a:off x="5345468" y="1924462"/>
            <a:ext cx="6015049" cy="3686971"/>
          </a:xfrm>
          <a:prstGeom prst="rect">
            <a:avLst/>
          </a:prstGeom>
          <a:noFill/>
        </p:spPr>
        <p:txBody>
          <a:bodyPr wrap="square" lIns="0" r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777777"/>
                </a:solidFill>
                <a:effectLst/>
                <a:uLnTx/>
                <a:uFillTx/>
                <a:latin typeface="Century Gothic" panose="020B0502020202020204" pitchFamily="34" charset="0"/>
                <a:ea typeface="+mn-ea"/>
                <a:cs typeface="+mn-cs"/>
              </a:rPr>
              <a:t>Lee Ann Stember is President &amp; CEO of NCPDP, a not-for-profit multi-stakeholder forum for developing healthcare business solutions, including ANSI-accredited standards for electronic exchange of healthcare information. As President &amp; CEO for four decades, she has led NCPDP to continued success in its transformative role in pharmacy services, creating and promoting adoption of consensus-based standards and best practices that improve patient safety and decrease costs.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400">
              <a:solidFill>
                <a:srgbClr val="777777"/>
              </a:solidFill>
              <a:latin typeface="Century Gothic" panose="020B0502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777777"/>
                </a:solidFill>
                <a:effectLst/>
                <a:uLnTx/>
                <a:uFillTx/>
                <a:latin typeface="Century Gothic" panose="020B0502020202020204" pitchFamily="34" charset="0"/>
                <a:ea typeface="+mn-ea"/>
                <a:cs typeface="+mn-cs"/>
              </a:rPr>
              <a:t>Stember represents NCPDP and the work of its membership to government agencies, other standards development organizations, healthcare industry associations and coalitions seeking to achieve HIT interoperability and other reforms that improve the coordination and quality of care while reducing system costs.</a:t>
            </a:r>
          </a:p>
        </p:txBody>
      </p:sp>
      <p:sp>
        <p:nvSpPr>
          <p:cNvPr id="12" name="Title 1"/>
          <p:cNvSpPr txBox="1">
            <a:spLocks/>
          </p:cNvSpPr>
          <p:nvPr/>
        </p:nvSpPr>
        <p:spPr>
          <a:xfrm>
            <a:off x="5261724" y="961857"/>
            <a:ext cx="5322504" cy="3651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r>
              <a:rPr kumimoji="0" lang="en-US" sz="3200" b="0" i="1" u="none" strike="noStrike" kern="1200" cap="none" spc="0" normalizeH="0" baseline="0" noProof="0">
                <a:ln>
                  <a:noFill/>
                </a:ln>
                <a:solidFill>
                  <a:srgbClr val="1E22AA"/>
                </a:solidFill>
                <a:effectLst/>
                <a:uLnTx/>
                <a:uFillTx/>
                <a:latin typeface="+mj-lt"/>
              </a:rPr>
              <a:t>Lee Ann Stember</a:t>
            </a:r>
          </a:p>
        </p:txBody>
      </p:sp>
      <p:pic>
        <p:nvPicPr>
          <p:cNvPr id="6" name="Picture Placeholder 5">
            <a:extLst>
              <a:ext uri="{FF2B5EF4-FFF2-40B4-BE49-F238E27FC236}">
                <a16:creationId xmlns:a16="http://schemas.microsoft.com/office/drawing/2014/main" id="{36C96AB3-028C-43A6-857F-153D80BCF0C3}"/>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9050" b="9050"/>
          <a:stretch/>
        </p:blipFill>
        <p:spPr>
          <a:xfrm>
            <a:off x="859219" y="1326982"/>
            <a:ext cx="3938011" cy="4832014"/>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53700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403452" y="-1085850"/>
            <a:ext cx="7788548" cy="7115175"/>
          </a:xfrm>
        </p:spPr>
      </p:pic>
      <p:sp>
        <p:nvSpPr>
          <p:cNvPr id="3" name="Title 2"/>
          <p:cNvSpPr>
            <a:spLocks noGrp="1"/>
          </p:cNvSpPr>
          <p:nvPr>
            <p:ph type="title"/>
          </p:nvPr>
        </p:nvSpPr>
        <p:spPr/>
        <p:txBody>
          <a:bodyPr/>
          <a:lstStyle/>
          <a:p>
            <a:r>
              <a:rPr lang="en-US"/>
              <a:t>Thank you.</a:t>
            </a:r>
            <a:br>
              <a:rPr lang="en-US"/>
            </a:br>
            <a:br>
              <a:rPr lang="en-US"/>
            </a:br>
            <a:r>
              <a:rPr lang="en-US" sz="2400"/>
              <a:t>Contact Gwynne Jelbaoui</a:t>
            </a:r>
            <a:br>
              <a:rPr lang="en-US" sz="2400"/>
            </a:br>
            <a:r>
              <a:rPr lang="en-US" sz="2400">
                <a:hlinkClick r:id="rId4"/>
              </a:rPr>
              <a:t>gwynne.jelbaoui@himss.org</a:t>
            </a:r>
            <a:r>
              <a:rPr lang="en-US" sz="2400"/>
              <a:t> </a:t>
            </a:r>
            <a:br>
              <a:rPr lang="en-US" sz="2400"/>
            </a:br>
            <a:r>
              <a:rPr lang="en-US" sz="1800"/>
              <a:t>312-638-9490</a:t>
            </a:r>
          </a:p>
        </p:txBody>
      </p:sp>
      <p:sp>
        <p:nvSpPr>
          <p:cNvPr id="4" name="Slide Number Placeholder 3"/>
          <p:cNvSpPr>
            <a:spLocks noGrp="1"/>
          </p:cNvSpPr>
          <p:nvPr>
            <p:ph type="sldNum" sz="quarter" idx="4"/>
          </p:nvPr>
        </p:nvSpPr>
        <p:spPr/>
        <p:txBody>
          <a:bodyPr/>
          <a:lstStyle/>
          <a:p>
            <a:fld id="{D8D877B3-D348-4611-9BDB-C5374591D951}" type="slidenum">
              <a:rPr lang="en-US" smtClean="0"/>
              <a:pPr/>
              <a:t>40</a:t>
            </a:fld>
            <a:endParaRPr lang="en-US"/>
          </a:p>
        </p:txBody>
      </p:sp>
    </p:spTree>
    <p:extLst>
      <p:ext uri="{BB962C8B-B14F-4D97-AF65-F5344CB8AC3E}">
        <p14:creationId xmlns:p14="http://schemas.microsoft.com/office/powerpoint/2010/main" val="253600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36129B2D-0C43-6F40-B185-01B725E6DB6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482" t="21462" r="28223" b="36284"/>
          <a:stretch/>
        </p:blipFill>
        <p:spPr>
          <a:xfrm rot="19800000">
            <a:off x="926412" y="1416138"/>
            <a:ext cx="2113084" cy="2114053"/>
          </a:xfrm>
          <a:noFill/>
        </p:spPr>
      </p:pic>
      <p:sp>
        <p:nvSpPr>
          <p:cNvPr id="10" name="TextBox 9"/>
          <p:cNvSpPr txBox="1"/>
          <p:nvPr/>
        </p:nvSpPr>
        <p:spPr>
          <a:xfrm>
            <a:off x="5345579" y="1348352"/>
            <a:ext cx="6084421" cy="358624"/>
          </a:xfrm>
          <a:prstGeom prst="rect">
            <a:avLst/>
          </a:prstGeom>
          <a:noFill/>
        </p:spPr>
        <p:txBody>
          <a:bodyPr wrap="square" lIns="0" r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600" b="1">
                <a:solidFill>
                  <a:srgbClr val="FF5A5A"/>
                </a:solidFill>
                <a:effectLst/>
                <a:ea typeface="Times New Roman" panose="02020603050405020304" pitchFamily="18" charset="0"/>
              </a:rPr>
              <a:t>Industry Consultant, Member of NCPDP Board of Trustees</a:t>
            </a:r>
            <a:endParaRPr kumimoji="0" lang="en-US" sz="1400" b="1" i="1" u="none" strike="noStrike" kern="1200" cap="none" spc="0" normalizeH="0" baseline="0" noProof="0">
              <a:ln>
                <a:noFill/>
              </a:ln>
              <a:solidFill>
                <a:srgbClr val="FF5A5A"/>
              </a:solidFill>
              <a:effectLst/>
              <a:uLnTx/>
              <a:uFillTx/>
            </a:endParaRPr>
          </a:p>
        </p:txBody>
      </p:sp>
      <p:sp>
        <p:nvSpPr>
          <p:cNvPr id="11" name="TextBox 10"/>
          <p:cNvSpPr txBox="1"/>
          <p:nvPr/>
        </p:nvSpPr>
        <p:spPr>
          <a:xfrm>
            <a:off x="5345578" y="1693816"/>
            <a:ext cx="6528673" cy="4721101"/>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a:solidFill>
                  <a:srgbClr val="777777"/>
                </a:solidFill>
                <a:latin typeface="Century Gothic" panose="020B0502020202020204" pitchFamily="34" charset="0"/>
              </a:rPr>
              <a:t>Kim Boyd is an Industry Consultant with over 25 years’ experience in health care.  She specializes in strategic planning, health care policy, market intelligence, interoperability, Health Information Technology (HIT) and health care standards.  Kim’s early health care experience was in the worker’s compensation market but over the last 15 years her focus has spanned Medicare, Medicaid, and commercial markets.  </a:t>
            </a:r>
            <a:br>
              <a:rPr lang="en-US" sz="1400">
                <a:solidFill>
                  <a:srgbClr val="777777"/>
                </a:solidFill>
                <a:latin typeface="Century Gothic" panose="020B0502020202020204" pitchFamily="34" charset="0"/>
              </a:rPr>
            </a:br>
            <a:endParaRPr lang="en-US" sz="1400">
              <a:solidFill>
                <a:srgbClr val="777777"/>
              </a:solidFill>
              <a:latin typeface="Century Gothic" panose="020B0502020202020204" pitchFamily="34" charset="0"/>
            </a:endParaRPr>
          </a:p>
          <a:p>
            <a:pPr>
              <a:lnSpc>
                <a:spcPct val="120000"/>
              </a:lnSpc>
              <a:defRPr/>
            </a:pPr>
            <a:r>
              <a:rPr lang="en-US" sz="1400">
                <a:solidFill>
                  <a:srgbClr val="777777"/>
                </a:solidFill>
                <a:latin typeface="Century Gothic"/>
              </a:rPr>
              <a:t>Kim has developed and executed on Federal and state health care policy, legislative and regulatory advocacy, stakeholder and industry engagement, and standards engagement across several health care priorities, including but not limited to electronic prior authorization, real-time prescription benefit, patient access and affordability, data and cost transparency and exchange.  Kim is a 21-year member of the NCPDP, a NCPDP Board of Trustee, Co-Chair of NCPDP’s Strategic Planning Committee, Chair of the Value Based Agreement Subcommittee, and former task group lead for the Prior Authorization Transactions task group.  Kim is also active in the Health Level 7 (HL7) Accelerator </a:t>
            </a:r>
            <a:r>
              <a:rPr lang="en-US" sz="1400" err="1">
                <a:solidFill>
                  <a:srgbClr val="777777"/>
                </a:solidFill>
                <a:latin typeface="Century Gothic"/>
              </a:rPr>
              <a:t>CodeX</a:t>
            </a:r>
            <a:r>
              <a:rPr lang="en-US" sz="1400">
                <a:solidFill>
                  <a:srgbClr val="777777"/>
                </a:solidFill>
                <a:latin typeface="Century Gothic"/>
              </a:rPr>
              <a:t>, leading the Prior Authorization in Oncology use case.  </a:t>
            </a:r>
            <a:endParaRPr lang="en-US" sz="1400">
              <a:solidFill>
                <a:srgbClr val="777777"/>
              </a:solidFill>
              <a:latin typeface="Century Gothic" panose="020B0502020202020204" pitchFamily="34" charset="0"/>
            </a:endParaRPr>
          </a:p>
        </p:txBody>
      </p:sp>
      <p:sp>
        <p:nvSpPr>
          <p:cNvPr id="12" name="Title 1"/>
          <p:cNvSpPr txBox="1">
            <a:spLocks/>
          </p:cNvSpPr>
          <p:nvPr/>
        </p:nvSpPr>
        <p:spPr>
          <a:xfrm>
            <a:off x="5277647" y="908595"/>
            <a:ext cx="5016050"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r>
              <a:rPr lang="fi-FI" sz="3200">
                <a:latin typeface="+mj-lt"/>
              </a:rPr>
              <a:t>Kim Boyd</a:t>
            </a:r>
            <a:endParaRPr kumimoji="0" lang="en-US" sz="3200" b="0" i="1" u="none" strike="noStrike" kern="1200" cap="none" spc="0" normalizeH="0" baseline="0" noProof="0">
              <a:ln>
                <a:noFill/>
              </a:ln>
              <a:solidFill>
                <a:srgbClr val="1E22AA"/>
              </a:solidFill>
              <a:effectLst/>
              <a:uLnTx/>
              <a:uFillTx/>
              <a:latin typeface="+mj-lt"/>
              <a:ea typeface="+mj-ea"/>
              <a:cs typeface="+mj-cs"/>
            </a:endParaRPr>
          </a:p>
        </p:txBody>
      </p:sp>
      <p:pic>
        <p:nvPicPr>
          <p:cNvPr id="3" name="Picture 3">
            <a:extLst>
              <a:ext uri="{FF2B5EF4-FFF2-40B4-BE49-F238E27FC236}">
                <a16:creationId xmlns:a16="http://schemas.microsoft.com/office/drawing/2014/main" id="{88A08767-E178-3050-96E4-E368D6E0C197}"/>
              </a:ext>
            </a:extLst>
          </p:cNvPr>
          <p:cNvPicPr>
            <a:picLocks noChangeAspect="1"/>
          </p:cNvPicPr>
          <p:nvPr/>
        </p:nvPicPr>
        <p:blipFill>
          <a:blip r:embed="rId4"/>
          <a:stretch>
            <a:fillRect/>
          </a:stretch>
        </p:blipFill>
        <p:spPr>
          <a:xfrm>
            <a:off x="822959" y="1393467"/>
            <a:ext cx="3727269" cy="4757970"/>
          </a:xfrm>
          <a:prstGeom prst="ellipse">
            <a:avLst/>
          </a:prstGeom>
          <a:ln>
            <a:noFill/>
          </a:ln>
          <a:effectLst>
            <a:softEdge rad="112500"/>
          </a:effectLst>
        </p:spPr>
      </p:pic>
    </p:spTree>
    <p:extLst>
      <p:ext uri="{BB962C8B-B14F-4D97-AF65-F5344CB8AC3E}">
        <p14:creationId xmlns:p14="http://schemas.microsoft.com/office/powerpoint/2010/main" val="312850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836572"/>
            <a:ext cx="9833429" cy="1262808"/>
          </a:xfrm>
        </p:spPr>
        <p:txBody>
          <a:bodyPr/>
          <a:lstStyle/>
          <a:p>
            <a:r>
              <a:rPr lang="en-US"/>
              <a:t>Disclosures</a:t>
            </a: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9" y="1467976"/>
            <a:ext cx="10761039" cy="4772026"/>
          </a:xfrm>
        </p:spPr>
        <p:txBody>
          <a:bodyPr vert="horz" wrap="square" lIns="0" tIns="0" rIns="0" bIns="0" rtlCol="0" anchor="t">
            <a:normAutofit/>
          </a:bodyPr>
          <a:lstStyle/>
          <a:p>
            <a:pPr marL="0" indent="0">
              <a:buNone/>
            </a:pPr>
            <a:r>
              <a:rPr lang="en-US" sz="1900" b="0">
                <a:latin typeface="Century Gothic"/>
              </a:rPr>
              <a:t>Lee Ann Stember has no relevant financial relationships with ineligible companies to disclose. </a:t>
            </a:r>
          </a:p>
          <a:p>
            <a:pPr marL="0" indent="0">
              <a:buNone/>
            </a:pPr>
            <a:r>
              <a:rPr lang="en-US" sz="1900" b="0">
                <a:latin typeface="Century Gothic"/>
              </a:rPr>
              <a:t>Kim Boyd is a past employee of McKesson. All relevant financial relationships have been mitigated. </a:t>
            </a:r>
          </a:p>
        </p:txBody>
      </p:sp>
      <p:sp>
        <p:nvSpPr>
          <p:cNvPr id="6" name="Slide Number Placeholder 1">
            <a:extLst>
              <a:ext uri="{FF2B5EF4-FFF2-40B4-BE49-F238E27FC236}">
                <a16:creationId xmlns:a16="http://schemas.microsoft.com/office/drawing/2014/main" id="{9385EC1B-7A19-42EF-A64F-208232D4BB34}"/>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256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9D74-6D80-41BB-BA71-8FC41F31CA9A}"/>
              </a:ext>
            </a:extLst>
          </p:cNvPr>
          <p:cNvSpPr>
            <a:spLocks noGrp="1"/>
          </p:cNvSpPr>
          <p:nvPr>
            <p:ph type="title"/>
          </p:nvPr>
        </p:nvSpPr>
        <p:spPr>
          <a:xfrm>
            <a:off x="1157984" y="2537278"/>
            <a:ext cx="4548328" cy="1783443"/>
          </a:xfrm>
        </p:spPr>
        <p:txBody>
          <a:bodyPr/>
          <a:lstStyle/>
          <a:p>
            <a:r>
              <a:rPr lang="en-US">
                <a:latin typeface="+mj-lt"/>
              </a:rPr>
              <a:t>Lee Ann Stember</a:t>
            </a:r>
            <a:endParaRPr lang="en-US"/>
          </a:p>
        </p:txBody>
      </p:sp>
      <p:pic>
        <p:nvPicPr>
          <p:cNvPr id="7" name="Picture Placeholder 6">
            <a:extLst>
              <a:ext uri="{FF2B5EF4-FFF2-40B4-BE49-F238E27FC236}">
                <a16:creationId xmlns:a16="http://schemas.microsoft.com/office/drawing/2014/main" id="{2509AD74-BEF6-4666-8250-FDA2C2B25E7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8220" b="8220"/>
          <a:stretch/>
        </p:blipFill>
        <p:spPr>
          <a:xfrm>
            <a:off x="7119563" y="973353"/>
            <a:ext cx="3914453" cy="4911294"/>
          </a:xfrm>
          <a:effectLst/>
        </p:spPr>
      </p:pic>
      <p:sp>
        <p:nvSpPr>
          <p:cNvPr id="5" name="Slide Number Placeholder 4">
            <a:extLst>
              <a:ext uri="{FF2B5EF4-FFF2-40B4-BE49-F238E27FC236}">
                <a16:creationId xmlns:a16="http://schemas.microsoft.com/office/drawing/2014/main" id="{5E1A59E4-3CFD-4038-A1C7-FD84C56A4F52}"/>
              </a:ext>
            </a:extLst>
          </p:cNvPr>
          <p:cNvSpPr>
            <a:spLocks noGrp="1"/>
          </p:cNvSpPr>
          <p:nvPr>
            <p:ph type="sldNum" sz="quarter" idx="4"/>
          </p:nvPr>
        </p:nvSpPr>
        <p:spPr/>
        <p:txBody>
          <a:bodyPr/>
          <a:lstStyle/>
          <a:p>
            <a:fld id="{D8D877B3-D348-4611-9BDB-C5374591D951}" type="slidenum">
              <a:rPr lang="en-US" smtClean="0"/>
              <a:pPr/>
              <a:t>7</a:t>
            </a:fld>
            <a:endParaRPr lang="en-US"/>
          </a:p>
        </p:txBody>
      </p:sp>
    </p:spTree>
    <p:extLst>
      <p:ext uri="{BB962C8B-B14F-4D97-AF65-F5344CB8AC3E}">
        <p14:creationId xmlns:p14="http://schemas.microsoft.com/office/powerpoint/2010/main" val="66689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9BB-7E73-4302-A6FD-395C58254B87}"/>
              </a:ext>
            </a:extLst>
          </p:cNvPr>
          <p:cNvSpPr>
            <a:spLocks noGrp="1"/>
          </p:cNvSpPr>
          <p:nvPr>
            <p:ph type="title"/>
          </p:nvPr>
        </p:nvSpPr>
        <p:spPr>
          <a:xfrm>
            <a:off x="859536" y="310896"/>
            <a:ext cx="9833429" cy="1028700"/>
          </a:xfrm>
        </p:spPr>
        <p:txBody>
          <a:bodyPr/>
          <a:lstStyle/>
          <a:p>
            <a:r>
              <a:rPr lang="en-US" b="1">
                <a:latin typeface="+mj-lt"/>
              </a:rPr>
              <a:t>Learning Objectives</a:t>
            </a:r>
          </a:p>
        </p:txBody>
      </p:sp>
      <p:sp>
        <p:nvSpPr>
          <p:cNvPr id="14" name="Content Placeholder 13"/>
          <p:cNvSpPr>
            <a:spLocks noGrp="1"/>
          </p:cNvSpPr>
          <p:nvPr>
            <p:ph idx="1"/>
          </p:nvPr>
        </p:nvSpPr>
        <p:spPr>
          <a:xfrm>
            <a:off x="810280" y="1683176"/>
            <a:ext cx="11150036" cy="4508074"/>
          </a:xfrm>
        </p:spPr>
        <p:txBody>
          <a:bodyPr vert="horz" wrap="square" lIns="0" tIns="0" rIns="0" bIns="0" rtlCol="0" anchor="t">
            <a:normAutofit/>
          </a:bodyPr>
          <a:lstStyle/>
          <a:p>
            <a:pPr marL="0" indent="0">
              <a:buNone/>
            </a:pPr>
            <a:r>
              <a:rPr lang="en-US" b="0">
                <a:latin typeface="Century Gothic"/>
              </a:rPr>
              <a:t>1. Describe why standards support for pharmacist participation in Value-Based Arrangements (VBAs) is a National Council of Prescription Drug Program (NCPDP) strategic priority.</a:t>
            </a:r>
          </a:p>
          <a:p>
            <a:pPr marL="0" indent="0">
              <a:buNone/>
            </a:pPr>
            <a:r>
              <a:rPr lang="en-US" b="0">
                <a:latin typeface="Century Gothic"/>
              </a:rPr>
              <a:t>2.  Name the NCPDP standards that can support pharmacists’ participation in VBAs today. </a:t>
            </a:r>
          </a:p>
          <a:p>
            <a:pPr marL="0" indent="0">
              <a:buNone/>
            </a:pPr>
            <a:r>
              <a:rPr lang="en-US" b="0">
                <a:latin typeface="Century Gothic"/>
              </a:rPr>
              <a:t>3. Describe a use case for the role of a pharmacist in a VBA.</a:t>
            </a:r>
          </a:p>
          <a:p>
            <a:pPr marL="0" indent="0">
              <a:buNone/>
            </a:pPr>
            <a:r>
              <a:rPr lang="en-US" b="0">
                <a:latin typeface="Century Gothic"/>
              </a:rPr>
              <a:t>4. Name two quality measures that support quality improvement in VBAs.</a:t>
            </a:r>
          </a:p>
          <a:p>
            <a:pPr marL="0" indent="0">
              <a:buNone/>
            </a:pPr>
            <a:endParaRPr lang="en-US"/>
          </a:p>
        </p:txBody>
      </p:sp>
      <p:sp>
        <p:nvSpPr>
          <p:cNvPr id="5" name="Slide Number Placeholder 1">
            <a:extLst>
              <a:ext uri="{FF2B5EF4-FFF2-40B4-BE49-F238E27FC236}">
                <a16:creationId xmlns:a16="http://schemas.microsoft.com/office/drawing/2014/main" id="{CBE6A4FD-BDEB-49C1-98CF-138A14F85BC7}"/>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9" name="Content Placeholder 13">
            <a:extLst>
              <a:ext uri="{FF2B5EF4-FFF2-40B4-BE49-F238E27FC236}">
                <a16:creationId xmlns:a16="http://schemas.microsoft.com/office/drawing/2014/main" id="{F35FD2A6-8D2E-96D3-AE18-6444573B9171}"/>
              </a:ext>
            </a:extLst>
          </p:cNvPr>
          <p:cNvSpPr txBox="1">
            <a:spLocks/>
          </p:cNvSpPr>
          <p:nvPr/>
        </p:nvSpPr>
        <p:spPr>
          <a:xfrm>
            <a:off x="842553" y="1073562"/>
            <a:ext cx="10758181" cy="1219229"/>
          </a:xfrm>
          <a:prstGeom prst="rect">
            <a:avLst/>
          </a:prstGeom>
        </p:spPr>
        <p:txBody>
          <a:bodyPr vert="horz" wrap="square" lIns="0" tIns="0" rIns="0" bIns="0" rtlCol="0">
            <a:norm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1800" i="1">
                <a:solidFill>
                  <a:srgbClr val="FF5A5A"/>
                </a:solidFill>
              </a:rPr>
              <a:t>At the end of this presentation, pharmacists and pharmacy technicians will be able to:</a:t>
            </a:r>
            <a:endParaRPr lang="en-US" sz="1800" i="1">
              <a:solidFill>
                <a:srgbClr val="FF5A5A"/>
              </a:solidFill>
            </a:endParaRPr>
          </a:p>
        </p:txBody>
      </p:sp>
    </p:spTree>
    <p:extLst>
      <p:ext uri="{BB962C8B-B14F-4D97-AF65-F5344CB8AC3E}">
        <p14:creationId xmlns:p14="http://schemas.microsoft.com/office/powerpoint/2010/main" val="360809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E89C-134F-43A5-B204-82EE27CB205C}"/>
              </a:ext>
            </a:extLst>
          </p:cNvPr>
          <p:cNvSpPr>
            <a:spLocks noGrp="1"/>
          </p:cNvSpPr>
          <p:nvPr>
            <p:ph type="title"/>
          </p:nvPr>
        </p:nvSpPr>
        <p:spPr>
          <a:xfrm>
            <a:off x="859536" y="310896"/>
            <a:ext cx="10857102" cy="1028700"/>
          </a:xfrm>
        </p:spPr>
        <p:txBody>
          <a:bodyPr/>
          <a:lstStyle/>
          <a:p>
            <a:pPr>
              <a:lnSpc>
                <a:spcPct val="100000"/>
              </a:lnSpc>
            </a:pPr>
            <a:r>
              <a:rPr lang="en-US" sz="3200" b="1">
                <a:latin typeface="+mj-lt"/>
              </a:rPr>
              <a:t>Providing standards support for pharmacist participation in Value-Based Arrangements (VBA) is an NCPDP priority</a:t>
            </a:r>
          </a:p>
        </p:txBody>
      </p:sp>
      <p:sp>
        <p:nvSpPr>
          <p:cNvPr id="3" name="Content Placeholder 2">
            <a:extLst>
              <a:ext uri="{FF2B5EF4-FFF2-40B4-BE49-F238E27FC236}">
                <a16:creationId xmlns:a16="http://schemas.microsoft.com/office/drawing/2014/main" id="{E1CAA182-83D9-4993-BA2C-DD591CFD9DEF}"/>
              </a:ext>
            </a:extLst>
          </p:cNvPr>
          <p:cNvSpPr>
            <a:spLocks noGrp="1"/>
          </p:cNvSpPr>
          <p:nvPr>
            <p:ph idx="1"/>
          </p:nvPr>
        </p:nvSpPr>
        <p:spPr>
          <a:xfrm>
            <a:off x="3027828" y="2300024"/>
            <a:ext cx="7102758" cy="3429000"/>
          </a:xfrm>
        </p:spPr>
        <p:txBody>
          <a:bodyPr/>
          <a:lstStyle/>
          <a:p>
            <a:pPr marL="0" indent="0">
              <a:buNone/>
            </a:pPr>
            <a:r>
              <a:rPr lang="en-US" sz="2800">
                <a:solidFill>
                  <a:srgbClr val="1E22AA"/>
                </a:solidFill>
              </a:rPr>
              <a:t>The Time Is Now.</a:t>
            </a:r>
          </a:p>
          <a:p>
            <a:r>
              <a:rPr lang="en-US"/>
              <a:t>Industry focus on value</a:t>
            </a:r>
          </a:p>
          <a:p>
            <a:r>
              <a:rPr lang="en-US"/>
              <a:t>Gaps in care in rural and underserved populations</a:t>
            </a:r>
          </a:p>
          <a:p>
            <a:r>
              <a:rPr lang="en-US"/>
              <a:t>Aging U.S. population, chronic conditions</a:t>
            </a:r>
          </a:p>
          <a:p>
            <a:r>
              <a:rPr lang="en-US"/>
              <a:t>Pandemic</a:t>
            </a:r>
          </a:p>
        </p:txBody>
      </p:sp>
      <p:sp>
        <p:nvSpPr>
          <p:cNvPr id="4" name="Slide Number Placeholder 3">
            <a:extLst>
              <a:ext uri="{FF2B5EF4-FFF2-40B4-BE49-F238E27FC236}">
                <a16:creationId xmlns:a16="http://schemas.microsoft.com/office/drawing/2014/main" id="{44A2BB87-4BED-49CC-B834-D9F2496B06A8}"/>
              </a:ext>
            </a:extLst>
          </p:cNvPr>
          <p:cNvSpPr>
            <a:spLocks noGrp="1"/>
          </p:cNvSpPr>
          <p:nvPr>
            <p:ph type="sldNum" sz="quarter" idx="12"/>
          </p:nvPr>
        </p:nvSpPr>
        <p:spPr/>
        <p:txBody>
          <a:bodyPr/>
          <a:lstStyle/>
          <a:p>
            <a:fld id="{2F8AF2E6-64A8-0F46-AF27-0A96D82A033B}" type="slidenum">
              <a:rPr lang="en-US" smtClean="0"/>
              <a:pPr/>
              <a:t>9</a:t>
            </a:fld>
            <a:endParaRPr lang="en-US"/>
          </a:p>
        </p:txBody>
      </p:sp>
      <p:pic>
        <p:nvPicPr>
          <p:cNvPr id="6" name="Picture 5" descr="Icon&#10;&#10;Description automatically generated">
            <a:extLst>
              <a:ext uri="{FF2B5EF4-FFF2-40B4-BE49-F238E27FC236}">
                <a16:creationId xmlns:a16="http://schemas.microsoft.com/office/drawing/2014/main" id="{EBBEA66A-2D70-03B0-89B9-0B9ADAB72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77" y="2427096"/>
            <a:ext cx="2749534" cy="2749534"/>
          </a:xfrm>
          <a:prstGeom prst="rect">
            <a:avLst/>
          </a:prstGeom>
        </p:spPr>
      </p:pic>
    </p:spTree>
    <p:extLst>
      <p:ext uri="{BB962C8B-B14F-4D97-AF65-F5344CB8AC3E}">
        <p14:creationId xmlns:p14="http://schemas.microsoft.com/office/powerpoint/2010/main" val="2870507652"/>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HIMSS Main Template">
  <a:themeElements>
    <a:clrScheme name="HIMSS22">
      <a:dk1>
        <a:srgbClr val="333333"/>
      </a:dk1>
      <a:lt1>
        <a:srgbClr val="FFFFFF"/>
      </a:lt1>
      <a:dk2>
        <a:srgbClr val="20145E"/>
      </a:dk2>
      <a:lt2>
        <a:srgbClr val="777777"/>
      </a:lt2>
      <a:accent1>
        <a:srgbClr val="1E22AA"/>
      </a:accent1>
      <a:accent2>
        <a:srgbClr val="55C1E9"/>
      </a:accent2>
      <a:accent3>
        <a:srgbClr val="FF5959"/>
      </a:accent3>
      <a:accent4>
        <a:srgbClr val="3CD5AF"/>
      </a:accent4>
      <a:accent5>
        <a:srgbClr val="FFC72C"/>
      </a:accent5>
      <a:accent6>
        <a:srgbClr val="D064CE"/>
      </a:accent6>
      <a:hlink>
        <a:srgbClr val="20145F"/>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3.xml><?xml version="1.0" encoding="utf-8"?>
<a:theme xmlns:a="http://schemas.openxmlformats.org/drawingml/2006/main" name="1_Ravi Powerpoint Template">
  <a:themeElements>
    <a:clrScheme name="Custom 1">
      <a:dk1>
        <a:srgbClr val="000000"/>
      </a:dk1>
      <a:lt1>
        <a:srgbClr val="FFFFFF"/>
      </a:lt1>
      <a:dk2>
        <a:srgbClr val="777777"/>
      </a:dk2>
      <a:lt2>
        <a:srgbClr val="FEFCFF"/>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4.xml><?xml version="1.0" encoding="utf-8"?>
<a:theme xmlns:a="http://schemas.openxmlformats.org/drawingml/2006/main" name="1_PQA Theme">
  <a:themeElements>
    <a:clrScheme name="PQA 2">
      <a:dk1>
        <a:sysClr val="windowText" lastClr="000000"/>
      </a:dk1>
      <a:lt1>
        <a:sysClr val="window" lastClr="FFFFFF"/>
      </a:lt1>
      <a:dk2>
        <a:srgbClr val="596764"/>
      </a:dk2>
      <a:lt2>
        <a:srgbClr val="D1D9D7"/>
      </a:lt2>
      <a:accent1>
        <a:srgbClr val="2C4E45"/>
      </a:accent1>
      <a:accent2>
        <a:srgbClr val="2F4E5B"/>
      </a:accent2>
      <a:accent3>
        <a:srgbClr val="E38C12"/>
      </a:accent3>
      <a:accent4>
        <a:srgbClr val="813C49"/>
      </a:accent4>
      <a:accent5>
        <a:srgbClr val="573C5B"/>
      </a:accent5>
      <a:accent6>
        <a:srgbClr val="679A8D"/>
      </a:accent6>
      <a:hlink>
        <a:srgbClr val="1E89B4"/>
      </a:hlink>
      <a:folHlink>
        <a:srgbClr val="7BDAC2"/>
      </a:folHlink>
    </a:clrScheme>
    <a:fontScheme name="Custom 2">
      <a:majorFont>
        <a:latin typeface="Segoe UI Semibold"/>
        <a:ea typeface=""/>
        <a:cs typeface=""/>
      </a:majorFont>
      <a:minorFont>
        <a:latin typeface="Segoe UI Semi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QA Theme" id="{71C3F791-4617-4751-969F-696193184EE5}" vid="{27FCD9AB-6798-4F04-830E-E7D8E2A55BF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TaxCatchAll xmlns="184eedcf-d762-48f5-a2a1-4f5efa5950c3" xsi:nil="true"/>
    <lcf76f155ced4ddcb4097134ff3c332f xmlns="865d7ae4-1544-4bab-9de5-36c0e866f09f">
      <Terms xmlns="http://schemas.microsoft.com/office/infopath/2007/PartnerControls"/>
    </lcf76f155ced4ddcb4097134ff3c332f>
    <SharedWithUsers xmlns="bc0b4a9f-f94f-42ef-8e22-11e70e568882">
      <UserInfo>
        <DisplayName>Winters, Kristina</DisplayName>
        <AccountId>148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1F02C1D75F14BA2B4011E96EA457F" ma:contentTypeVersion="22" ma:contentTypeDescription="Create a new document." ma:contentTypeScope="" ma:versionID="d4d486b9e0dcaab9af71feac8b10dcbb">
  <xsd:schema xmlns:xsd="http://www.w3.org/2001/XMLSchema" xmlns:xs="http://www.w3.org/2001/XMLSchema" xmlns:p="http://schemas.microsoft.com/office/2006/metadata/properties" xmlns:ns1="http://schemas.microsoft.com/sharepoint/v3" xmlns:ns2="865d7ae4-1544-4bab-9de5-36c0e866f09f" xmlns:ns3="bc0b4a9f-f94f-42ef-8e22-11e70e568882" xmlns:ns4="184eedcf-d762-48f5-a2a1-4f5efa5950c3" targetNamespace="http://schemas.microsoft.com/office/2006/metadata/properties" ma:root="true" ma:fieldsID="9dd39761b40595d70c646ed36e096daa" ns1:_="" ns2:_="" ns3:_="" ns4:_="">
    <xsd:import namespace="http://schemas.microsoft.com/sharepoint/v3"/>
    <xsd:import namespace="865d7ae4-1544-4bab-9de5-36c0e866f09f"/>
    <xsd:import namespace="bc0b4a9f-f94f-42ef-8e22-11e70e568882"/>
    <xsd:import namespace="184eedcf-d762-48f5-a2a1-4f5efa5950c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d7ae4-1544-4bab-9de5-36c0e866f09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d720c7-a354-4169-8ebb-3b05676fae83"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b4a9f-f94f-42ef-8e22-11e70e5688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4eedcf-d762-48f5-a2a1-4f5efa5950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e41cc61-00b6-4514-9a18-a2c004e938f8}" ma:internalName="TaxCatchAll" ma:showField="CatchAllData" ma:web="184eedcf-d762-48f5-a2a1-4f5efa595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sisl xmlns:xsi="http://www.w3.org/2001/XMLSchema-instance" xmlns:xsd="http://www.w3.org/2001/XMLSchema" xmlns="http://www.boldonjames.com/2008/01/sie/internal/label" sislVersion="0" policy="06dbc50a-7c40-497c-8ead-392c4a2b388e" origin="userSelected">
  <element uid="3a0f620a-74f7-4504-a030-448d9ea0e08a" value=""/>
  <element uid="4ccf64bc-f240-4d04-9210-66ba0df04095" value=""/>
  <element uid="id_classification_nonbusiness" value=""/>
</sisl>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FB3582-2858-4686-A71C-749A4BA7A3DE}">
  <ds:schemaRefs>
    <ds:schemaRef ds:uri="http://purl.org/dc/terms/"/>
    <ds:schemaRef ds:uri="http://schemas.microsoft.com/office/infopath/2007/PartnerControls"/>
    <ds:schemaRef ds:uri="865d7ae4-1544-4bab-9de5-36c0e866f09f"/>
    <ds:schemaRef ds:uri="bc0b4a9f-f94f-42ef-8e22-11e70e568882"/>
    <ds:schemaRef ds:uri="184eedcf-d762-48f5-a2a1-4f5efa5950c3"/>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schemas.microsoft.com/sharepoint/v3"/>
    <ds:schemaRef ds:uri="http://purl.org/dc/dcmitype/"/>
    <ds:schemaRef ds:uri="http://purl.org/dc/elements/1.1/"/>
  </ds:schemaRefs>
</ds:datastoreItem>
</file>

<file path=customXml/itemProps2.xml><?xml version="1.0" encoding="utf-8"?>
<ds:datastoreItem xmlns:ds="http://schemas.openxmlformats.org/officeDocument/2006/customXml" ds:itemID="{11D4F09D-84A4-4545-8E38-45EFD2F50A74}">
  <ds:schemaRefs>
    <ds:schemaRef ds:uri="184eedcf-d762-48f5-a2a1-4f5efa5950c3"/>
    <ds:schemaRef ds:uri="865d7ae4-1544-4bab-9de5-36c0e866f09f"/>
    <ds:schemaRef ds:uri="bc0b4a9f-f94f-42ef-8e22-11e70e5688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4238EE-074C-4DDE-B759-474E31E00B0C}">
  <ds:schemaRefs>
    <ds:schemaRef ds:uri="http://www.boldonjames.com/2008/01/sie/internal/label"/>
    <ds:schemaRef ds:uri="http://www.w3.org/2001/XMLSchema"/>
  </ds:schemaRefs>
</ds:datastoreItem>
</file>

<file path=customXml/itemProps4.xml><?xml version="1.0" encoding="utf-8"?>
<ds:datastoreItem xmlns:ds="http://schemas.openxmlformats.org/officeDocument/2006/customXml" ds:itemID="{171C17E9-B72E-43F8-A913-5B16D0EF8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TotalTime>
  <Words>3335</Words>
  <Application>Microsoft Office PowerPoint</Application>
  <PresentationFormat>Widescreen</PresentationFormat>
  <Paragraphs>344</Paragraphs>
  <Slides>40</Slides>
  <Notes>39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40</vt:i4>
      </vt:variant>
    </vt:vector>
  </HeadingPairs>
  <TitlesOfParts>
    <vt:vector size="55" baseType="lpstr">
      <vt:lpstr>Arial</vt:lpstr>
      <vt:lpstr>Calibri</vt:lpstr>
      <vt:lpstr>Century Gothic</vt:lpstr>
      <vt:lpstr>Prometo</vt:lpstr>
      <vt:lpstr>Prometo Medium</vt:lpstr>
      <vt:lpstr>Raleway</vt:lpstr>
      <vt:lpstr>Segoe UI</vt:lpstr>
      <vt:lpstr>Segoe UI Semibold</vt:lpstr>
      <vt:lpstr>Segoe UI Semilight</vt:lpstr>
      <vt:lpstr>Trebuchet MS</vt:lpstr>
      <vt:lpstr>WordVisi_MSFontService</vt:lpstr>
      <vt:lpstr>Ravi Powerpoint Template</vt:lpstr>
      <vt:lpstr>HIMSS Main Template</vt:lpstr>
      <vt:lpstr>1_Ravi Powerpoint Template</vt:lpstr>
      <vt:lpstr>1_PQA Theme</vt:lpstr>
      <vt:lpstr>PowerPoint Presentation</vt:lpstr>
      <vt:lpstr> As a mission-driven non-profit, HIMSS offers a unique depth and breadth of expertise in health innovation, public policy, workforce development, research and analytics to advise global leaders, stakeholders and influencers on best practices in health information and technology.  </vt:lpstr>
      <vt:lpstr>About NCPDP</vt:lpstr>
      <vt:lpstr>PowerPoint Presentation</vt:lpstr>
      <vt:lpstr>PowerPoint Presentation</vt:lpstr>
      <vt:lpstr>Disclosures</vt:lpstr>
      <vt:lpstr>Lee Ann Stember</vt:lpstr>
      <vt:lpstr>Learning Objectives</vt:lpstr>
      <vt:lpstr>Providing standards support for pharmacist participation in Value-Based Arrangements (VBA) is an NCPDP priority</vt:lpstr>
      <vt:lpstr>An NCPDP Strategic Priority is to ensure the goal of VBAs to enhance outcomes and lower total cost of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 Boyd</vt:lpstr>
      <vt:lpstr>The NCPDP Standards Road to Value</vt:lpstr>
      <vt:lpstr>COVID</vt:lpstr>
      <vt:lpstr>Closing Gaps In Care via VBA is a Community Approach</vt:lpstr>
      <vt:lpstr>NCPDP Data Standards Evaluation – Support for Pharmacist Involved VBA Today</vt:lpstr>
      <vt:lpstr>NCPDP July 2022 Stakeholder Action Group (SAG)</vt:lpstr>
      <vt:lpstr>PowerPoint Presentation</vt:lpstr>
      <vt:lpstr>Potential Pharmacist VBA Use Case</vt:lpstr>
      <vt:lpstr>NCPDP Next Steps Post-SAG</vt:lpstr>
      <vt:lpstr>Measuring Success</vt:lpstr>
      <vt:lpstr>PowerPoint Presentation</vt:lpstr>
      <vt:lpstr>PowerPoint Presentation</vt:lpstr>
      <vt:lpstr>PowerPoint Presentation</vt:lpstr>
      <vt:lpstr>How to Get Involved</vt:lpstr>
      <vt:lpstr>CPE INSTRUCTIONS (On-Demand Version): Expanding Pharmacists’ Participation in Value-Based Arrangements (VBAs): A Look at NCPDP Standards &amp; its VBA   </vt:lpstr>
      <vt:lpstr>Questions?</vt:lpstr>
      <vt:lpstr>UPCOMING WEBINARS:</vt:lpstr>
      <vt:lpstr>PowerPoint Presentation</vt:lpstr>
      <vt:lpstr>Call for Proposals for #NCPDP23, “The Great Race to Close Gaps in Care” is Open until October 4th!   View suggested topics and submit a proposal today:   https://ncpdp.org/AC/call-for-proposals-info.aspx  </vt:lpstr>
      <vt:lpstr>SAVE THE DATE!</vt:lpstr>
      <vt:lpstr>Thank you.  Contact Gwynne Jelbaoui gwynne.jelbaoui@himss.org  312-638-9490</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Winters, Kristina</cp:lastModifiedBy>
  <cp:revision>2</cp:revision>
  <cp:lastPrinted>2022-07-26T18:34:07Z</cp:lastPrinted>
  <dcterms:created xsi:type="dcterms:W3CDTF">2019-10-16T19:16:43Z</dcterms:created>
  <dcterms:modified xsi:type="dcterms:W3CDTF">2022-11-18T06:24:47Z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9b761224-fd10-477e-b25d-05abf811f60b</vt:lpwstr>
  </property>
  <property fmtid="{D5CDD505-2E9C-101B-9397-08002B2CF9AE}" pid="3" name="bjSaver">
    <vt:lpwstr>psYaC6vAb2+N7/OdZQ4zy/ggbjGPo8d7</vt:lpwstr>
  </property>
  <property fmtid="{D5CDD505-2E9C-101B-9397-08002B2CF9AE}" pid="4" name="bjDocumentLabelXML">
    <vt:lpwstr>&lt;?xml version="1.0" encoding="us-ascii"?&gt;&lt;sisl xmlns:xsi="http://www.w3.org/2001/XMLSchema-instance" xmlns:xsd="http://www.w3.org/2001/XMLSchema" sislVersion="0" policy="06dbc50a-7c40-497c-8ead-392c4a2b388e" origin="userSelected" xmlns="http://www.boldonj</vt:lpwstr>
  </property>
  <property fmtid="{D5CDD505-2E9C-101B-9397-08002B2CF9AE}" pid="5" name="bjDocumentLabelXML-0">
    <vt:lpwstr>ames.com/2008/01/sie/internal/label"&gt;&lt;element uid="3a0f620a-74f7-4504-a030-448d9ea0e08a" value="" /&gt;&lt;element uid="4ccf64bc-f240-4d04-9210-66ba0df04095" value="" /&gt;&lt;element uid="id_classification_nonbusiness" value="" /&gt;&lt;/sisl&gt;</vt:lpwstr>
  </property>
  <property fmtid="{D5CDD505-2E9C-101B-9397-08002B2CF9AE}" pid="6" name="bjDocumentSecurityLabel">
    <vt:lpwstr>Public</vt:lpwstr>
  </property>
  <property fmtid="{D5CDD505-2E9C-101B-9397-08002B2CF9AE}" pid="7" name="bjESIDataClassification">
    <vt:lpwstr>XYZZYPublicfwo[qei34890ty@^C@#%^11dc45</vt:lpwstr>
  </property>
  <property fmtid="{D5CDD505-2E9C-101B-9397-08002B2CF9AE}" pid="8" name="MSIP_Label_7b94a7b8-f06c-4dfe-bdcc-9b548fd58c31_Enabled">
    <vt:lpwstr>true</vt:lpwstr>
  </property>
  <property fmtid="{D5CDD505-2E9C-101B-9397-08002B2CF9AE}" pid="9" name="MSIP_Label_7b94a7b8-f06c-4dfe-bdcc-9b548fd58c31_SetDate">
    <vt:lpwstr>2022-07-25T17:48:19Z</vt:lpwstr>
  </property>
  <property fmtid="{D5CDD505-2E9C-101B-9397-08002B2CF9AE}" pid="10" name="MSIP_Label_7b94a7b8-f06c-4dfe-bdcc-9b548fd58c31_Method">
    <vt:lpwstr>Privileged</vt:lpwstr>
  </property>
  <property fmtid="{D5CDD505-2E9C-101B-9397-08002B2CF9AE}" pid="11" name="MSIP_Label_7b94a7b8-f06c-4dfe-bdcc-9b548fd58c31_Name">
    <vt:lpwstr>7b94a7b8-f06c-4dfe-bdcc-9b548fd58c31</vt:lpwstr>
  </property>
  <property fmtid="{D5CDD505-2E9C-101B-9397-08002B2CF9AE}" pid="12" name="MSIP_Label_7b94a7b8-f06c-4dfe-bdcc-9b548fd58c31_SiteId">
    <vt:lpwstr>9ce70869-60db-44fd-abe8-d2767077fc8f</vt:lpwstr>
  </property>
  <property fmtid="{D5CDD505-2E9C-101B-9397-08002B2CF9AE}" pid="13" name="MSIP_Label_7b94a7b8-f06c-4dfe-bdcc-9b548fd58c31_ActionId">
    <vt:lpwstr>054ad119-1ea3-4891-8280-09c44f60bfed</vt:lpwstr>
  </property>
  <property fmtid="{D5CDD505-2E9C-101B-9397-08002B2CF9AE}" pid="14" name="MSIP_Label_7b94a7b8-f06c-4dfe-bdcc-9b548fd58c31_ContentBits">
    <vt:lpwstr>0</vt:lpwstr>
  </property>
  <property fmtid="{D5CDD505-2E9C-101B-9397-08002B2CF9AE}" pid="15" name="ContentTypeId">
    <vt:lpwstr>0x01010080D1F02C1D75F14BA2B4011E96EA457F</vt:lpwstr>
  </property>
  <property fmtid="{D5CDD505-2E9C-101B-9397-08002B2CF9AE}" pid="16" name="Order">
    <vt:r8>2697400</vt:r8>
  </property>
  <property fmtid="{D5CDD505-2E9C-101B-9397-08002B2CF9AE}" pid="17" name="MediaServiceImageTags">
    <vt:lpwstr/>
  </property>
</Properties>
</file>