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8"/>
    <p:sldMasterId id="2147483739" r:id="rId9"/>
  </p:sldMasterIdLst>
  <p:notesMasterIdLst>
    <p:notesMasterId r:id="rId21"/>
  </p:notesMasterIdLst>
  <p:sldIdLst>
    <p:sldId id="2390" r:id="rId10"/>
    <p:sldId id="2429" r:id="rId11"/>
    <p:sldId id="2442" r:id="rId12"/>
    <p:sldId id="2443" r:id="rId13"/>
    <p:sldId id="2444" r:id="rId14"/>
    <p:sldId id="2399" r:id="rId15"/>
    <p:sldId id="2440" r:id="rId16"/>
    <p:sldId id="2439" r:id="rId17"/>
    <p:sldId id="2441" r:id="rId18"/>
    <p:sldId id="2445" r:id="rId19"/>
    <p:sldId id="2434" r:id="rId20"/>
  </p:sldIdLst>
  <p:sldSz cx="12192000" cy="6858000"/>
  <p:notesSz cx="6858000" cy="9144000"/>
  <p:custDataLst>
    <p:custData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ano, Chris" initials="VC" lastIdx="70" clrIdx="0">
    <p:extLst>
      <p:ext uri="{19B8F6BF-5375-455C-9EA6-DF929625EA0E}">
        <p15:presenceInfo xmlns:p15="http://schemas.microsoft.com/office/powerpoint/2012/main" userId="S::cvillano@himss.org::8a6140e9-0020-4fcb-84f3-9c920b9e87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2"/>
      </p:cViewPr>
      <p:guideLst/>
    </p:cSldViewPr>
  </p:slideViewPr>
  <p:outlineViewPr>
    <p:cViewPr>
      <p:scale>
        <a:sx n="33" d="100"/>
        <a:sy n="33" d="100"/>
      </p:scale>
      <p:origin x="0" y="-756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5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14AB680-645A-4C41-AF99-A6C070810F36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7DF604D-C3B7-41B7-992A-9AD867AC1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77272" y="1629074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0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22502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21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00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47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55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2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19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4697" y="229879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 spc="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DE407B3-75D2-4040-B9AF-F4547577D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2730" y="6337753"/>
            <a:ext cx="1311349" cy="3338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CEF597-DB9C-6745-9BD8-58F51E22A892}"/>
              </a:ext>
            </a:extLst>
          </p:cNvPr>
          <p:cNvSpPr txBox="1">
            <a:spLocks/>
          </p:cNvSpPr>
          <p:nvPr userDrawn="1"/>
        </p:nvSpPr>
        <p:spPr>
          <a:xfrm>
            <a:off x="581704" y="324233"/>
            <a:ext cx="4187371" cy="11541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10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AGING &amp; TECH FORUM: ADDRESSING THE SILVER TSUNAMI </a:t>
            </a:r>
          </a:p>
        </p:txBody>
      </p:sp>
    </p:spTree>
    <p:extLst>
      <p:ext uri="{BB962C8B-B14F-4D97-AF65-F5344CB8AC3E}">
        <p14:creationId xmlns:p14="http://schemas.microsoft.com/office/powerpoint/2010/main" val="2392630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882" y="2335945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2C4BF51-F103-BB4C-82A3-C7636C643B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2730" y="6337753"/>
            <a:ext cx="1311349" cy="33387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0CEF597-DB9C-6745-9BD8-58F51E22A892}"/>
              </a:ext>
            </a:extLst>
          </p:cNvPr>
          <p:cNvSpPr txBox="1">
            <a:spLocks/>
          </p:cNvSpPr>
          <p:nvPr userDrawn="1"/>
        </p:nvSpPr>
        <p:spPr>
          <a:xfrm>
            <a:off x="581704" y="324233"/>
            <a:ext cx="4187371" cy="11541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10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AGING &amp; TECH FORUM: ADDRESSING THE SILVER TSUNAMI </a:t>
            </a:r>
          </a:p>
        </p:txBody>
      </p:sp>
    </p:spTree>
    <p:extLst>
      <p:ext uri="{BB962C8B-B14F-4D97-AF65-F5344CB8AC3E}">
        <p14:creationId xmlns:p14="http://schemas.microsoft.com/office/powerpoint/2010/main" val="383460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AAD6EEF9-E311-244B-B02A-B96F631D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8613567" y="5966387"/>
            <a:ext cx="1989289" cy="199212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85AF8291-D8AA-4E49-9676-7FAE8A997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4101399" y="354496"/>
            <a:ext cx="1714398" cy="17168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9F89A836-C596-8C45-ACEE-24B7F5A51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7088050" y="-1544331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Picture Placeholder 6">
            <a:extLst>
              <a:ext uri="{FF2B5EF4-FFF2-40B4-BE49-F238E27FC236}">
                <a16:creationId xmlns:a16="http://schemas.microsoft.com/office/drawing/2014/main" id="{AD8883EE-92E5-7F4D-8E79-60436087C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20875"/>
          <a:stretch/>
        </p:blipFill>
        <p:spPr>
          <a:xfrm rot="2700000">
            <a:off x="-1566688" y="-1514224"/>
            <a:ext cx="3878838" cy="38843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F1E3399B-E354-5A4A-B609-586F0639F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28178"/>
          <a:stretch/>
        </p:blipFill>
        <p:spPr>
          <a:xfrm rot="20179082">
            <a:off x="10124394" y="835410"/>
            <a:ext cx="3878838" cy="38843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2405E47-CBB6-F241-93BD-D007DDA97DD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72730" y="6337753"/>
            <a:ext cx="1311349" cy="3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3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meto Medium" panose="020B070403020306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i="1" dirty="0">
                <a:solidFill>
                  <a:schemeClr val="accent3"/>
                </a:solidFill>
                <a:latin typeface="Prometo Medium" panose="020B0704030203060203" pitchFamily="34" charset="0"/>
              </a:rPr>
              <a:t>“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E317E60-2F1B-1449-9E9F-D294FD48D6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2730" y="6337753"/>
            <a:ext cx="1311349" cy="33387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0CEF597-DB9C-6745-9BD8-58F51E22A892}"/>
              </a:ext>
            </a:extLst>
          </p:cNvPr>
          <p:cNvSpPr txBox="1">
            <a:spLocks/>
          </p:cNvSpPr>
          <p:nvPr userDrawn="1"/>
        </p:nvSpPr>
        <p:spPr>
          <a:xfrm>
            <a:off x="581704" y="324233"/>
            <a:ext cx="4187371" cy="11541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10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AGING &amp; TECH FORUM: ADDRESSING THE SILVER TSUNAMI </a:t>
            </a:r>
          </a:p>
        </p:txBody>
      </p:sp>
    </p:spTree>
    <p:extLst>
      <p:ext uri="{BB962C8B-B14F-4D97-AF65-F5344CB8AC3E}">
        <p14:creationId xmlns:p14="http://schemas.microsoft.com/office/powerpoint/2010/main" val="1909083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EC32D32-93FB-254D-A4B4-CCBE9774E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2730" y="6337753"/>
            <a:ext cx="1311349" cy="3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24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3324" y="2142277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B3C2F39-DDC2-DF48-BED4-8C05FFE6D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2730" y="6337753"/>
            <a:ext cx="1311349" cy="3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30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48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8" y="2230840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57130" y="468720"/>
            <a:ext cx="6035040" cy="603504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30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85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9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2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7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B709-FAB3-FC4D-8C28-31CDE807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>
            <a:lvl1pPr>
              <a:defRPr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4806-3DB5-6142-AB3F-0CFC82A3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F8AF2E6-64A8-0F46-AF27-0A96D82A0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BD80ABFB-92CE-9A48-ABAC-163856957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D354AA-690E-A840-BB35-89E92223E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237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07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5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52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9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19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84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75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18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4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93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5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599-E538-4DF6-8F5D-D69EEA84FE0C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2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D03C6C9-AEF7-7D4A-A337-2DA1DC1A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76" y="2389412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>
                <a:latin typeface="Prometo Medium" panose="020B0704030203060203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1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17CDA-7B77-AB40-BB83-5A74ECA3C43C}"/>
              </a:ext>
            </a:extLst>
          </p:cNvPr>
          <p:cNvSpPr/>
          <p:nvPr userDrawn="1"/>
        </p:nvSpPr>
        <p:spPr>
          <a:xfrm>
            <a:off x="9841783" y="325400"/>
            <a:ext cx="4700433" cy="470043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DF4CBD03-A70F-1748-A3E3-DA22AF75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4943790" y="4437954"/>
            <a:ext cx="2331719" cy="2179388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C1B83B-3828-BC4C-8CF0-14A7E57C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75" y="2302071"/>
            <a:ext cx="4892958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9E5534A-D5FE-9440-AE5B-B141C578A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398" y="1432831"/>
            <a:ext cx="5687367" cy="4324874"/>
          </a:xfr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581AF7-14F2-A444-B73B-0A2E5A89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74" y="1051047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63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074" y="1054736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7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866575" y="82731"/>
            <a:ext cx="6675120" cy="667512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00" y="2307034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0735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1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99" y="1153918"/>
            <a:ext cx="9833429" cy="1028700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4699" y="2343436"/>
            <a:ext cx="9833429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300FABB-9451-EB4B-91D3-6C411B253FF0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411685" y="6342862"/>
            <a:ext cx="1263921" cy="321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7E0D22-2493-E340-B5DB-BBD25A20878A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112" y="6428598"/>
            <a:ext cx="994945" cy="1741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CEF597-DB9C-6745-9BD8-58F51E22A892}"/>
              </a:ext>
            </a:extLst>
          </p:cNvPr>
          <p:cNvSpPr txBox="1">
            <a:spLocks/>
          </p:cNvSpPr>
          <p:nvPr userDrawn="1"/>
        </p:nvSpPr>
        <p:spPr>
          <a:xfrm>
            <a:off x="833431" y="497756"/>
            <a:ext cx="679305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1000" b="0" i="0" dirty="0">
                <a:latin typeface="Century Gothic" panose="020B0502020202020204" pitchFamily="34" charset="0"/>
              </a:rPr>
              <a:t>PCHAlliance Innovation Exchange: How Connected Health Tech Addresses Loneliness Among Seniors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8473440" y="6350225"/>
            <a:ext cx="1780131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50" b="1" dirty="0">
                <a:solidFill>
                  <a:srgbClr val="00B0F0"/>
                </a:solidFill>
                <a:latin typeface="Prometo Medium" panose="020B0604020202020204" charset="0"/>
              </a:rPr>
              <a:t>#HealthyAging</a:t>
            </a:r>
          </a:p>
        </p:txBody>
      </p:sp>
    </p:spTree>
    <p:extLst>
      <p:ext uri="{BB962C8B-B14F-4D97-AF65-F5344CB8AC3E}">
        <p14:creationId xmlns:p14="http://schemas.microsoft.com/office/powerpoint/2010/main" val="3047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89" r:id="rId17"/>
    <p:sldLayoutId id="2147483694" r:id="rId18"/>
    <p:sldLayoutId id="2147483690" r:id="rId19"/>
    <p:sldLayoutId id="2147483695" r:id="rId20"/>
    <p:sldLayoutId id="2147483691" r:id="rId21"/>
    <p:sldLayoutId id="2147483692" r:id="rId22"/>
    <p:sldLayoutId id="2147483671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738" r:id="rId29"/>
    <p:sldLayoutId id="2147483688" r:id="rId30"/>
  </p:sldLayoutIdLst>
  <p:hf hdr="0" ftr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3600" b="0" i="1" kern="1200" spc="0" baseline="0">
          <a:solidFill>
            <a:srgbClr val="1E22AA"/>
          </a:solidFill>
          <a:latin typeface="Prometo Medium" panose="020B0704030203060203" pitchFamily="34" charset="0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FF5A5A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b="0" i="0" kern="1200">
          <a:solidFill>
            <a:schemeClr val="tx1">
              <a:alpha val="7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b="0" i="0" kern="1200" baseline="0">
          <a:solidFill>
            <a:schemeClr val="tx1">
              <a:alpha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9" pos="7200">
          <p15:clr>
            <a:srgbClr val="F26B43"/>
          </p15:clr>
        </p15:guide>
        <p15:guide id="48" pos="1005">
          <p15:clr>
            <a:srgbClr val="F26B43"/>
          </p15:clr>
        </p15:guide>
        <p15:guide id="51" orient="horz" pos="100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E3599-E538-4DF6-8F5D-D69EEA84FE0C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EBDAB-0A49-4A76-9A3C-904C89C89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5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9.xml"/><Relationship Id="rId1" Type="http://schemas.openxmlformats.org/officeDocument/2006/relationships/customXml" Target="../../customXml/item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fif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14.xml"/><Relationship Id="rId1" Type="http://schemas.openxmlformats.org/officeDocument/2006/relationships/customXml" Target="../../customXml/item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Relationship Id="rId9" Type="http://schemas.openxmlformats.org/officeDocument/2006/relationships/image" Target="../media/image17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cyeh@aarp.org" TargetMode="External"/><Relationship Id="rId3" Type="http://schemas.openxmlformats.org/officeDocument/2006/relationships/hyperlink" Target="https://www.linkedin.com/in/nancymgreen/" TargetMode="External"/><Relationship Id="rId7" Type="http://schemas.openxmlformats.org/officeDocument/2006/relationships/hyperlink" Target="https://eur02.safelinks.protection.outlook.com/?url=https%3A%2F%2Fwww.linkedin.com%2Fin%2Fntreloar%2F&amp;data=02%7C01%7C%7Ca1b716484d074f8dfbe508d813b69d28%7C84df9e7fe9f640afb435aaaaaaaaaaaa%7C1%7C0%7C637281022327668522&amp;sdata=opO8ekNY4WyURirgErYwHsSQyzSdRkx7%2BL1iqVoRD%2B4%3D&amp;reserved=0" TargetMode="External"/><Relationship Id="rId2" Type="http://schemas.openxmlformats.org/officeDocument/2006/relationships/hyperlink" Target="mailto:nancy@thesaagroup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ate@orbita.ai" TargetMode="External"/><Relationship Id="rId5" Type="http://schemas.openxmlformats.org/officeDocument/2006/relationships/hyperlink" Target="https://www.linkedin.com/in/vicki-nolen-lvn-mapd-lssyb-6469611a/" TargetMode="External"/><Relationship Id="rId4" Type="http://schemas.openxmlformats.org/officeDocument/2006/relationships/hyperlink" Target="mailto:vicki.nolen@christushealth.org" TargetMode="External"/><Relationship Id="rId9" Type="http://schemas.openxmlformats.org/officeDocument/2006/relationships/hyperlink" Target="https://eur02.safelinks.protection.outlook.com/?url=https%3A%2F%2Fwww.linkedin.com%2Fin%2Fcharlotte-yeh-308415b%2F&amp;data=02%7C01%7C%7Ca1b716484d074f8dfbe508d813b69d28%7C84df9e7fe9f640afb435aaaaaaaaaaaa%7C1%7C0%7C637281022327658527&amp;sdata=5ueIdkfCXWIecbNOY7y%2FMlHySz%2FtVWb%2Fzkrtx5YnKuk%3D&amp;reserved=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chhealthdirectory.com/" TargetMode="External"/><Relationship Id="rId3" Type="http://schemas.openxmlformats.org/officeDocument/2006/relationships/hyperlink" Target="https://www.himss.org/news/coronavirus" TargetMode="External"/><Relationship Id="rId7" Type="http://schemas.openxmlformats.org/officeDocument/2006/relationships/hyperlink" Target="https://www.himsslearn.org/" TargetMode="External"/><Relationship Id="rId2" Type="http://schemas.openxmlformats.org/officeDocument/2006/relationships/hyperlink" Target="http://www.pchalliance.org/covid-19-resources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pchalliance.or/" TargetMode="External"/><Relationship Id="rId5" Type="http://schemas.openxmlformats.org/officeDocument/2006/relationships/hyperlink" Target="https://www.himssanalytics.org/dhi" TargetMode="External"/><Relationship Id="rId4" Type="http://schemas.openxmlformats.org/officeDocument/2006/relationships/hyperlink" Target="https://www.himss.org/events/himss-digita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toser@pchalliance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1</a:t>
            </a:fld>
            <a:endParaRPr lang="en-US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1</a:t>
            </a:fld>
            <a:endParaRPr lang="en-US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810883" y="4406753"/>
            <a:ext cx="10948726" cy="1496922"/>
          </a:xfrm>
          <a:prstGeom prst="rect">
            <a:avLst/>
          </a:prstGeom>
        </p:spPr>
        <p:txBody>
          <a:bodyPr wrap="square" lIns="0" r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en-US" sz="4000" i="0" dirty="0">
              <a:solidFill>
                <a:schemeClr val="accent2"/>
              </a:solidFill>
              <a:latin typeface="Prometo Medium" panose="020B060402020202020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668658" y="1782251"/>
            <a:ext cx="10948726" cy="2760934"/>
          </a:xfrm>
          <a:prstGeom prst="rect">
            <a:avLst/>
          </a:prstGeom>
        </p:spPr>
        <p:txBody>
          <a:bodyPr wrap="square" lIns="0" r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chemeClr val="bg1"/>
                </a:solidFill>
                <a:latin typeface="Trebuchet MS" panose="020B0603020202020204" pitchFamily="34" charset="0"/>
              </a:rPr>
              <a:t>PCHAlliance Innovation Exchange: </a:t>
            </a:r>
          </a:p>
          <a:p>
            <a:pPr>
              <a:lnSpc>
                <a:spcPct val="150000"/>
              </a:lnSpc>
            </a:pPr>
            <a:r>
              <a:rPr lang="en-US" b="1" i="0" dirty="0">
                <a:solidFill>
                  <a:schemeClr val="bg1"/>
                </a:solidFill>
                <a:latin typeface="Trebuchet MS" panose="020B0603020202020204" pitchFamily="34" charset="0"/>
              </a:rPr>
              <a:t>How Connected Health Tech Addresses </a:t>
            </a:r>
          </a:p>
          <a:p>
            <a:pPr>
              <a:lnSpc>
                <a:spcPct val="150000"/>
              </a:lnSpc>
            </a:pPr>
            <a:r>
              <a:rPr lang="en-US" b="1" i="0" dirty="0">
                <a:solidFill>
                  <a:schemeClr val="bg1"/>
                </a:solidFill>
                <a:latin typeface="Trebuchet MS" panose="020B0603020202020204" pitchFamily="34" charset="0"/>
              </a:rPr>
              <a:t>Loneliness Among Seniors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C2810-C611-D641-B9AB-DA10D754CC11}"/>
              </a:ext>
            </a:extLst>
          </p:cNvPr>
          <p:cNvSpPr txBox="1"/>
          <p:nvPr/>
        </p:nvSpPr>
        <p:spPr>
          <a:xfrm>
            <a:off x="607526" y="4679617"/>
            <a:ext cx="52851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HIMSS and PCHAlliance</a:t>
            </a:r>
            <a:r>
              <a:rPr kumimoji="0" lang="en-US" sz="15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EVENT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284512"/>
            <a:ext cx="1832043" cy="416374"/>
          </a:xfrm>
          <a:prstGeom prst="rect">
            <a:avLst/>
          </a:prstGeom>
          <a:solidFill>
            <a:schemeClr val="accent1"/>
          </a:solidFill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78489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34A82-5156-4ED7-9A1E-D5836F9D6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B0FFCB-C003-4C81-BE3B-98496BF78983}"/>
              </a:ext>
            </a:extLst>
          </p:cNvPr>
          <p:cNvSpPr/>
          <p:nvPr/>
        </p:nvSpPr>
        <p:spPr>
          <a:xfrm>
            <a:off x="792480" y="1032066"/>
            <a:ext cx="104589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solidFill>
                <a:srgbClr val="666666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666666"/>
                </a:solidFill>
                <a:ea typeface="Times New Roman" panose="02020603050405020304" pitchFamily="18" charset="0"/>
              </a:rPr>
              <a:t>PCHAlliance Aging &amp; Technology Task Force participants: </a:t>
            </a:r>
          </a:p>
          <a:p>
            <a:endParaRPr lang="en-US" sz="2000" b="1" dirty="0">
              <a:solidFill>
                <a:srgbClr val="666666"/>
              </a:solidFill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AJ Assaadi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Sr. Director of Development,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United Spinal Association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Fran Ayalasomayajula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Head of Population Health, Worldwide Healthcare, Strategy and Solutions,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HP Inc.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David Box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Global Managing Director,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Star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Nancy Green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President,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SAA Group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Rob Grenfell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Director, Health and Biosecurity,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CSIRO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Jennifer Kent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Senior Director,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Parks Associates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Mike Mazzola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President,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Lamprey Networks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Rob McCray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HIMSS and PCHA Board Member, President,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Wireless Life Sciences Alliance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Vicki Nolen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System Director, Clinical Excellence and Virtual Care,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CHRISTUS Health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John Sharp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Director, Thought Advisory,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HIMSS-PCHAlliance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Alexia Sibony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Vice President Product,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Orbita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Jody Toser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Director of Membership,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HIMSS-PCHAlliance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Monica Volante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Director, Federal Government Affairs,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Philips</a:t>
            </a:r>
          </a:p>
          <a:p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Charlotte Yeh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Chief Medical Officer, </a:t>
            </a:r>
            <a:r>
              <a:rPr lang="en-US" b="1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AARP Services, Inc.</a:t>
            </a:r>
          </a:p>
        </p:txBody>
      </p:sp>
    </p:spTree>
    <p:extLst>
      <p:ext uri="{BB962C8B-B14F-4D97-AF65-F5344CB8AC3E}">
        <p14:creationId xmlns:p14="http://schemas.microsoft.com/office/powerpoint/2010/main" val="399446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Thank You!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788650" y="1392281"/>
            <a:ext cx="4187371" cy="178344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704030203060203" pitchFamily="34" charset="0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7808" y="2389412"/>
            <a:ext cx="5260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Prometo Medium" panose="020B0604020202020204" charset="0"/>
              </a:rPr>
              <a:t>Recording will be sent to all registered participants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chemeClr val="accent2"/>
              </a:solidFill>
              <a:latin typeface="Prometo Medium" panose="020B060402020202020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7178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34A82-5156-4ED7-9A1E-D5836F9D6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B0FFCB-C003-4C81-BE3B-98496BF78983}"/>
              </a:ext>
            </a:extLst>
          </p:cNvPr>
          <p:cNvSpPr/>
          <p:nvPr/>
        </p:nvSpPr>
        <p:spPr>
          <a:xfrm>
            <a:off x="669467" y="1111605"/>
            <a:ext cx="113995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solidFill>
                <a:srgbClr val="666666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666666"/>
                </a:solidFill>
                <a:ea typeface="Times New Roman" panose="02020603050405020304" pitchFamily="18" charset="0"/>
              </a:rPr>
              <a:t>Discussion Points:</a:t>
            </a:r>
          </a:p>
          <a:p>
            <a:endParaRPr lang="en-US" sz="2400" b="1" dirty="0">
              <a:solidFill>
                <a:srgbClr val="666666"/>
              </a:solidFill>
              <a:ea typeface="Times New Roman" panose="02020603050405020304" pitchFamily="18" charset="0"/>
            </a:endParaRPr>
          </a:p>
          <a:p>
            <a:endParaRPr lang="en-US" sz="2400" b="1" dirty="0">
              <a:solidFill>
                <a:srgbClr val="666666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6666"/>
                </a:solidFill>
                <a:ea typeface="Calibri" panose="020F0502020204030204" pitchFamily="34" charset="0"/>
              </a:rPr>
              <a:t>The prevalence of loneliness and the severity of its impact on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6666"/>
                </a:solidFill>
                <a:ea typeface="Calibri" panose="020F0502020204030204" pitchFamily="34" charset="0"/>
              </a:rPr>
              <a:t>Correlations between staying connected and maintaining well-being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6666"/>
                </a:solidFill>
                <a:ea typeface="Calibri" panose="020F0502020204030204" pitchFamily="34" charset="0"/>
              </a:rPr>
              <a:t>What tools are working well, what needs to be improved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6666"/>
                </a:solidFill>
                <a:ea typeface="Calibri" panose="020F0502020204030204" pitchFamily="34" charset="0"/>
              </a:rPr>
              <a:t>How has the pandemic changed the perspective of health systems and individuals</a:t>
            </a:r>
          </a:p>
          <a:p>
            <a:endParaRPr lang="en-US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5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A28063-1523-4D97-A7CF-AD146F6D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40557"/>
            <a:ext cx="11009317" cy="1340305"/>
          </a:xfrm>
        </p:spPr>
        <p:txBody>
          <a:bodyPr/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b="1" kern="1800" dirty="0">
                <a:latin typeface="Trebuchet MS" panose="020B0603020202020204" pitchFamily="34" charset="0"/>
                <a:ea typeface="Calibri" panose="020F0502020204030204" pitchFamily="34" charset="0"/>
              </a:rPr>
              <a:t>The Impact of Loneliness Among Seniors</a:t>
            </a:r>
            <a:endParaRPr lang="en-US" sz="1100" dirty="0"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34A82-5156-4ED7-9A1E-D5836F9D6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B0FFCB-C003-4C81-BE3B-98496BF78983}"/>
              </a:ext>
            </a:extLst>
          </p:cNvPr>
          <p:cNvSpPr/>
          <p:nvPr/>
        </p:nvSpPr>
        <p:spPr>
          <a:xfrm>
            <a:off x="678176" y="1904085"/>
            <a:ext cx="10501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ea typeface="Calibri" panose="020F0502020204030204" pitchFamily="34" charset="0"/>
              </a:rPr>
              <a:t> </a:t>
            </a:r>
          </a:p>
          <a:p>
            <a:endParaRPr lang="en-US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A67587-A647-4348-A79C-9552A4415D0E}"/>
              </a:ext>
            </a:extLst>
          </p:cNvPr>
          <p:cNvSpPr/>
          <p:nvPr/>
        </p:nvSpPr>
        <p:spPr>
          <a:xfrm>
            <a:off x="678176" y="1368304"/>
            <a:ext cx="1083564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  <a:ea typeface="Times New Roman" panose="02020603050405020304" pitchFamily="18" charset="0"/>
              </a:rPr>
              <a:t>Loneliness shaves 8 years off longevity</a:t>
            </a:r>
            <a:br>
              <a:rPr lang="en-US" sz="2400" dirty="0">
                <a:solidFill>
                  <a:srgbClr val="666666"/>
                </a:solidFill>
                <a:ea typeface="Times New Roman" panose="02020603050405020304" pitchFamily="18" charset="0"/>
              </a:rPr>
            </a:br>
            <a:endParaRPr lang="en-US" sz="2400" dirty="0">
              <a:solidFill>
                <a:srgbClr val="666666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  <a:ea typeface="Times New Roman" panose="02020603050405020304" pitchFamily="18" charset="0"/>
              </a:rPr>
              <a:t>Loneliness has the largest negative effect on quality of life and is the single largest predictor of dissatisfaction with health care</a:t>
            </a:r>
          </a:p>
          <a:p>
            <a:endParaRPr lang="en-US" sz="2400" dirty="0">
              <a:solidFill>
                <a:srgbClr val="666666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  <a:ea typeface="Times New Roman" panose="02020603050405020304" pitchFamily="18" charset="0"/>
              </a:rPr>
              <a:t>It’s the “new smoking” considered the equivalent of </a:t>
            </a:r>
            <a:r>
              <a:rPr lang="en-US" sz="2400" b="1" dirty="0">
                <a:solidFill>
                  <a:srgbClr val="666666"/>
                </a:solidFill>
                <a:ea typeface="Times New Roman" panose="02020603050405020304" pitchFamily="18" charset="0"/>
              </a:rPr>
              <a:t>15 CIGARETTES</a:t>
            </a:r>
            <a:r>
              <a:rPr lang="en-US" sz="2400" dirty="0">
                <a:solidFill>
                  <a:srgbClr val="666666"/>
                </a:solidFill>
                <a:ea typeface="Times New Roman" panose="02020603050405020304" pitchFamily="18" charset="0"/>
              </a:rPr>
              <a:t> per day!</a:t>
            </a:r>
          </a:p>
          <a:p>
            <a:endParaRPr lang="en-US" sz="2400" dirty="0">
              <a:solidFill>
                <a:srgbClr val="666666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  <a:ea typeface="Times New Roman" panose="02020603050405020304" pitchFamily="18" charset="0"/>
              </a:rPr>
              <a:t>19% of seniors are severely lonely and that has a direct correlation to higher costs of hospitalization</a:t>
            </a:r>
          </a:p>
          <a:p>
            <a:endParaRPr lang="en-US" sz="2400" dirty="0">
              <a:solidFill>
                <a:srgbClr val="666666"/>
              </a:solidFill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  <a:ea typeface="Times New Roman" panose="02020603050405020304" pitchFamily="18" charset="0"/>
              </a:rPr>
              <a:t>And, has a mortality risk greater than obesity</a:t>
            </a:r>
          </a:p>
          <a:p>
            <a:pPr lvl="7">
              <a:lnSpc>
                <a:spcPct val="150000"/>
              </a:lnSpc>
            </a:pPr>
            <a:r>
              <a:rPr lang="en-US" sz="1400" b="1" kern="1800" dirty="0">
                <a:latin typeface="Trebuchet MS" panose="020B0603020202020204" pitchFamily="34" charset="0"/>
                <a:ea typeface="Calibri" panose="020F0502020204030204" pitchFamily="34" charset="0"/>
              </a:rPr>
              <a:t>[Source: </a:t>
            </a:r>
            <a:r>
              <a:rPr lang="en-US" sz="1400" b="1" dirty="0"/>
              <a:t>aarp.org/</a:t>
            </a:r>
            <a:r>
              <a:rPr lang="en-US" sz="1400" b="1" dirty="0" err="1"/>
              <a:t>disruptaging</a:t>
            </a:r>
            <a:r>
              <a:rPr lang="en-US" sz="1400" b="1" dirty="0"/>
              <a:t>]</a:t>
            </a:r>
            <a:endParaRPr lang="en-US" sz="1400" dirty="0">
              <a:solidFill>
                <a:srgbClr val="666666"/>
              </a:solidFill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6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A28063-1523-4D97-A7CF-AD146F6D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40557"/>
            <a:ext cx="11009317" cy="1340305"/>
          </a:xfrm>
        </p:spPr>
        <p:txBody>
          <a:bodyPr/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b="1" kern="1800" dirty="0">
                <a:latin typeface="Arial" panose="020B0604020202020204" pitchFamily="34" charset="0"/>
                <a:ea typeface="Calibri" panose="020F0502020204030204" pitchFamily="34" charset="0"/>
              </a:rPr>
              <a:t>Technology &amp; Being Connected </a:t>
            </a:r>
            <a:r>
              <a:rPr lang="en-US" sz="1100" b="1" kern="1800" dirty="0">
                <a:latin typeface="Trebuchet MS" panose="020B0603020202020204" pitchFamily="34" charset="0"/>
                <a:ea typeface="Calibri" panose="020F0502020204030204" pitchFamily="34" charset="0"/>
              </a:rPr>
              <a:t>[Source: </a:t>
            </a:r>
            <a:r>
              <a:rPr lang="en-US" sz="1100" b="1" i="0" dirty="0"/>
              <a:t>aarp.org/</a:t>
            </a:r>
            <a:r>
              <a:rPr lang="en-US" sz="1100" b="1" i="0" dirty="0" err="1"/>
              <a:t>disruptaging</a:t>
            </a:r>
            <a:r>
              <a:rPr lang="en-US" sz="1100" b="1" i="0" dirty="0"/>
              <a:t>]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34A82-5156-4ED7-9A1E-D5836F9D6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B0FFCB-C003-4C81-BE3B-98496BF78983}"/>
              </a:ext>
            </a:extLst>
          </p:cNvPr>
          <p:cNvSpPr/>
          <p:nvPr/>
        </p:nvSpPr>
        <p:spPr>
          <a:xfrm>
            <a:off x="678176" y="1904085"/>
            <a:ext cx="10501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ea typeface="Calibri" panose="020F0502020204030204" pitchFamily="34" charset="0"/>
              </a:rPr>
              <a:t> </a:t>
            </a:r>
          </a:p>
          <a:p>
            <a:endParaRPr lang="en-US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A67587-A647-4348-A79C-9552A4415D0E}"/>
              </a:ext>
            </a:extLst>
          </p:cNvPr>
          <p:cNvSpPr/>
          <p:nvPr/>
        </p:nvSpPr>
        <p:spPr>
          <a:xfrm>
            <a:off x="678175" y="1539754"/>
            <a:ext cx="1110201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  <a:ea typeface="Times New Roman" panose="02020603050405020304" pitchFamily="18" charset="0"/>
              </a:rPr>
              <a:t>This pandemic has shown light on social isolation and loneliness, but it’s not all bad!</a:t>
            </a:r>
          </a:p>
          <a:p>
            <a:endParaRPr lang="en-US" sz="2400" dirty="0">
              <a:solidFill>
                <a:srgbClr val="666666"/>
              </a:solidFill>
              <a:ea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  <a:ea typeface="Times New Roman" panose="02020603050405020304" pitchFamily="18" charset="0"/>
              </a:rPr>
              <a:t>68% of those 65+ have used technology since the start of the pandemic</a:t>
            </a:r>
          </a:p>
          <a:p>
            <a:endParaRPr lang="en-US" sz="2400" dirty="0">
              <a:solidFill>
                <a:srgbClr val="666666"/>
              </a:solidFill>
              <a:ea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  <a:ea typeface="Times New Roman" panose="02020603050405020304" pitchFamily="18" charset="0"/>
              </a:rPr>
              <a:t>We’ve seen how technology – or rather being able to be connected to people using technology - can change behavior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66666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  <a:ea typeface="Times New Roman" panose="02020603050405020304" pitchFamily="18" charset="0"/>
              </a:rPr>
              <a:t>56% of people 85+ report having NO health limitations and able to live alone</a:t>
            </a:r>
          </a:p>
          <a:p>
            <a:endParaRPr lang="en-US" sz="2400" dirty="0">
              <a:solidFill>
                <a:srgbClr val="666666"/>
              </a:solidFill>
              <a:ea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  <a:ea typeface="Times New Roman" panose="02020603050405020304" pitchFamily="18" charset="0"/>
              </a:rPr>
              <a:t>Being connected not just in the home, but on-the-go (movement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9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503CF70D-2C3F-4160-8BC8-10EE8435B0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11874" r="18184" b="35843"/>
          <a:stretch/>
        </p:blipFill>
        <p:spPr>
          <a:xfrm rot="19800000">
            <a:off x="6638046" y="5272203"/>
            <a:ext cx="1645166" cy="164592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0F46950C-63F4-ED42-815F-C8163A797A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11874" r="18184" b="35843"/>
          <a:stretch/>
        </p:blipFill>
        <p:spPr>
          <a:xfrm rot="19800000">
            <a:off x="275389" y="755441"/>
            <a:ext cx="2605741" cy="260693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69753" y="4155822"/>
            <a:ext cx="2618811" cy="5355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i="1" dirty="0"/>
              <a:t>President and COO</a:t>
            </a:r>
            <a:br>
              <a:rPr lang="en-US" sz="1200" i="1" dirty="0"/>
            </a:br>
            <a:r>
              <a:rPr lang="en-US" sz="1200" i="1" dirty="0"/>
              <a:t>Orbita, Inc.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DAF99CA-48C9-2942-96FD-52DD3C8813F8}"/>
              </a:ext>
            </a:extLst>
          </p:cNvPr>
          <p:cNvSpPr txBox="1">
            <a:spLocks/>
          </p:cNvSpPr>
          <p:nvPr/>
        </p:nvSpPr>
        <p:spPr>
          <a:xfrm>
            <a:off x="8674062" y="377646"/>
            <a:ext cx="9833429" cy="1028700"/>
          </a:xfrm>
          <a:prstGeom prst="rect">
            <a:avLst/>
          </a:prstGeom>
        </p:spPr>
        <p:txBody>
          <a:bodyPr wrap="square" l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3200" dirty="0"/>
              <a:t>Panelists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39693" y="3450658"/>
            <a:ext cx="2968085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Charlotte Yeh</a:t>
            </a:r>
          </a:p>
        </p:txBody>
      </p:sp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7B73C2CF-0D16-41DE-9E59-7EB698F69D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11874" r="18184" b="35843"/>
          <a:stretch/>
        </p:blipFill>
        <p:spPr>
          <a:xfrm rot="19800000">
            <a:off x="9294138" y="908641"/>
            <a:ext cx="2559147" cy="256032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id="{8BA256F7-E604-4A9B-B8BF-BD4F4C4C95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11874" r="18184" b="35843"/>
          <a:stretch/>
        </p:blipFill>
        <p:spPr>
          <a:xfrm rot="19800000">
            <a:off x="3197222" y="798813"/>
            <a:ext cx="2614625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F62C8E1-103E-4643-816E-4B9C3C1CD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8" y="991145"/>
            <a:ext cx="2000538" cy="22247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A person in a red shirt and smiling at the camera&#10;&#10;Description automatically generated">
            <a:extLst>
              <a:ext uri="{FF2B5EF4-FFF2-40B4-BE49-F238E27FC236}">
                <a16:creationId xmlns:a16="http://schemas.microsoft.com/office/drawing/2014/main" id="{BB4038C6-6801-4CEC-A503-40CCC76CCA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63" y="5525711"/>
            <a:ext cx="1183329" cy="12250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FC6EBD-D2A0-4393-A1BD-048DF536EBF0}"/>
              </a:ext>
            </a:extLst>
          </p:cNvPr>
          <p:cNvSpPr txBox="1"/>
          <p:nvPr/>
        </p:nvSpPr>
        <p:spPr>
          <a:xfrm>
            <a:off x="3697793" y="5435593"/>
            <a:ext cx="2968085" cy="37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Fran Ayalasomayajula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04183B-7C98-4505-AAFE-3BE38700DBE3}"/>
              </a:ext>
            </a:extLst>
          </p:cNvPr>
          <p:cNvSpPr txBox="1"/>
          <p:nvPr/>
        </p:nvSpPr>
        <p:spPr>
          <a:xfrm>
            <a:off x="3150542" y="3458873"/>
            <a:ext cx="2968085" cy="784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Vicki Nolen, LVN MPAD LSSYB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828B51-AA1F-47B1-8FE7-2015745F0745}"/>
              </a:ext>
            </a:extLst>
          </p:cNvPr>
          <p:cNvSpPr txBox="1"/>
          <p:nvPr/>
        </p:nvSpPr>
        <p:spPr>
          <a:xfrm>
            <a:off x="154697" y="3413834"/>
            <a:ext cx="2968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Nancy M. Green 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Moderator  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Co-Chair PCHAlliance Aging &amp; Tech Task Force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94F055-986A-4556-A6E7-5159E05105E0}"/>
              </a:ext>
            </a:extLst>
          </p:cNvPr>
          <p:cNvSpPr txBox="1"/>
          <p:nvPr/>
        </p:nvSpPr>
        <p:spPr>
          <a:xfrm>
            <a:off x="9265598" y="4166433"/>
            <a:ext cx="2716274" cy="5143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i="1" dirty="0"/>
              <a:t>Chief Medical Officer</a:t>
            </a:r>
            <a:br>
              <a:rPr lang="en-US" sz="1200" i="1" dirty="0"/>
            </a:br>
            <a:r>
              <a:rPr lang="en-US" sz="1200" i="1" dirty="0"/>
              <a:t>AARP Services, Inc.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D335A5-BE62-481C-A96C-E3D1EA241678}"/>
              </a:ext>
            </a:extLst>
          </p:cNvPr>
          <p:cNvSpPr txBox="1"/>
          <p:nvPr/>
        </p:nvSpPr>
        <p:spPr>
          <a:xfrm>
            <a:off x="3499816" y="4174256"/>
            <a:ext cx="2464190" cy="7571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i="1" dirty="0"/>
              <a:t>System Director, Clinical Excellence and Virtual Care</a:t>
            </a:r>
            <a:br>
              <a:rPr lang="en-US" sz="1200" i="1" dirty="0"/>
            </a:br>
            <a:r>
              <a:rPr lang="en-US" sz="1200" i="1" dirty="0"/>
              <a:t>CHRISTUS Health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8C4F2F-8303-4D9B-9899-32C151D27E9B}"/>
              </a:ext>
            </a:extLst>
          </p:cNvPr>
          <p:cNvSpPr txBox="1"/>
          <p:nvPr/>
        </p:nvSpPr>
        <p:spPr>
          <a:xfrm>
            <a:off x="661013" y="4416054"/>
            <a:ext cx="205739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i="1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President</a:t>
            </a:r>
          </a:p>
          <a:p>
            <a:pPr algn="ctr">
              <a:lnSpc>
                <a:spcPct val="120000"/>
              </a:lnSpc>
            </a:pPr>
            <a:r>
              <a:rPr lang="en-US" sz="1200" i="1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The SAA Group</a:t>
            </a:r>
          </a:p>
          <a:p>
            <a:pPr algn="ctr">
              <a:lnSpc>
                <a:spcPct val="120000"/>
              </a:lnSpc>
            </a:pPr>
            <a:endParaRPr lang="en-US" sz="1200" i="1" dirty="0">
              <a:solidFill>
                <a:schemeClr val="tx1">
                  <a:alpha val="7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1200" i="1" dirty="0">
              <a:solidFill>
                <a:schemeClr val="tx1">
                  <a:alpha val="7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1200" i="1" dirty="0">
              <a:solidFill>
                <a:schemeClr val="tx1">
                  <a:alpha val="7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31061" y="3503931"/>
            <a:ext cx="3134005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Nathan </a:t>
            </a:r>
            <a:r>
              <a:rPr lang="en-US" sz="1600" b="1" dirty="0" err="1">
                <a:solidFill>
                  <a:schemeClr val="accent1"/>
                </a:solidFill>
                <a:latin typeface="Prometo Medium" panose="020B0704030203060203" pitchFamily="34" charset="0"/>
              </a:rPr>
              <a:t>Treloar</a:t>
            </a:r>
            <a:endParaRPr lang="en-US" sz="1600" b="1" dirty="0">
              <a:solidFill>
                <a:schemeClr val="accent1"/>
              </a:solidFill>
              <a:latin typeface="Prometo Medium" panose="020B0704030203060203" pitchFamily="34" charset="0"/>
            </a:endParaRPr>
          </a:p>
        </p:txBody>
      </p:sp>
      <p:pic>
        <p:nvPicPr>
          <p:cNvPr id="28" name="Picture Placeholder 6">
            <a:extLst>
              <a:ext uri="{FF2B5EF4-FFF2-40B4-BE49-F238E27FC236}">
                <a16:creationId xmlns:a16="http://schemas.microsoft.com/office/drawing/2014/main" id="{7B73C2CF-0D16-41DE-9E59-7EB698F69D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11874" r="18184" b="35843"/>
          <a:stretch/>
        </p:blipFill>
        <p:spPr>
          <a:xfrm rot="19800000">
            <a:off x="6187172" y="852860"/>
            <a:ext cx="2614625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568" y="1151691"/>
            <a:ext cx="2036187" cy="2056858"/>
          </a:xfr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4DAF99CA-48C9-2942-96FD-52DD3C8813F8}"/>
              </a:ext>
            </a:extLst>
          </p:cNvPr>
          <p:cNvSpPr txBox="1">
            <a:spLocks/>
          </p:cNvSpPr>
          <p:nvPr/>
        </p:nvSpPr>
        <p:spPr>
          <a:xfrm>
            <a:off x="2326747" y="5588642"/>
            <a:ext cx="9833429" cy="1028700"/>
          </a:xfrm>
          <a:prstGeom prst="rect">
            <a:avLst/>
          </a:prstGeom>
        </p:spPr>
        <p:txBody>
          <a:bodyPr wrap="square" l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824603" y="5742744"/>
            <a:ext cx="27144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Prometo Medium" panose="020B0704030203060203" pitchFamily="34" charset="0"/>
              </a:rPr>
              <a:t>Co-Chair PCHAlliance Aging &amp; Tech Task Force</a:t>
            </a:r>
          </a:p>
          <a:p>
            <a:pPr algn="ctr"/>
            <a:endParaRPr lang="en-US" sz="1200" b="1" dirty="0">
              <a:solidFill>
                <a:schemeClr val="accent1"/>
              </a:solidFill>
              <a:latin typeface="Prometo Medium" panose="020B0704030203060203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6562" y="1099303"/>
            <a:ext cx="2217158" cy="2217158"/>
          </a:xfr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F62C8E1-103E-4643-816E-4B9C3C1CDE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12" y="1151691"/>
            <a:ext cx="2126710" cy="2126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E8C4F2F-8303-4D9B-9899-32C151D27E9B}"/>
              </a:ext>
            </a:extLst>
          </p:cNvPr>
          <p:cNvSpPr txBox="1"/>
          <p:nvPr/>
        </p:nvSpPr>
        <p:spPr>
          <a:xfrm>
            <a:off x="3616199" y="6171279"/>
            <a:ext cx="3124916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i="1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Head of Population Health, Worldwide Healthcare, Strategy and Solutions</a:t>
            </a:r>
          </a:p>
          <a:p>
            <a:pPr algn="ctr">
              <a:lnSpc>
                <a:spcPct val="120000"/>
              </a:lnSpc>
            </a:pPr>
            <a:r>
              <a:rPr lang="en-US" sz="1200" i="1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HP Inc.</a:t>
            </a:r>
          </a:p>
          <a:p>
            <a:pPr algn="ctr">
              <a:lnSpc>
                <a:spcPct val="120000"/>
              </a:lnSpc>
            </a:pPr>
            <a:endParaRPr lang="en-US" sz="1200" i="1" dirty="0">
              <a:solidFill>
                <a:schemeClr val="tx1">
                  <a:alpha val="7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1200" i="1" dirty="0">
              <a:solidFill>
                <a:schemeClr val="tx1">
                  <a:alpha val="7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2140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788650" y="1392281"/>
            <a:ext cx="4187371" cy="178344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704030203060203" pitchFamily="34" charset="0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9848" y="2534454"/>
            <a:ext cx="5260167" cy="147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Prometo Medium" panose="020B0604020202020204" charset="0"/>
              </a:rPr>
              <a:t>Please input questions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Prometo Medium" panose="020B0604020202020204" charset="0"/>
              </a:rPr>
              <a:t>into Q&amp;A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80371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34A82-5156-4ED7-9A1E-D5836F9D6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B0FFCB-C003-4C81-BE3B-98496BF78983}"/>
              </a:ext>
            </a:extLst>
          </p:cNvPr>
          <p:cNvSpPr/>
          <p:nvPr/>
        </p:nvSpPr>
        <p:spPr>
          <a:xfrm>
            <a:off x="730428" y="683724"/>
            <a:ext cx="1139952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solidFill>
                <a:srgbClr val="666666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666666"/>
                </a:solidFill>
                <a:ea typeface="Times New Roman" panose="02020603050405020304" pitchFamily="18" charset="0"/>
              </a:rPr>
              <a:t>Speaker Contact Information: </a:t>
            </a:r>
          </a:p>
          <a:p>
            <a:endParaRPr lang="en-US" sz="2000" b="1" dirty="0">
              <a:solidFill>
                <a:srgbClr val="666666"/>
              </a:solidFill>
              <a:ea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666666"/>
                </a:solidFill>
                <a:ea typeface="Calibri" panose="020F0502020204030204" pitchFamily="34" charset="0"/>
              </a:rPr>
              <a:t>Nancy Green, President, The SAA Group </a:t>
            </a:r>
          </a:p>
          <a:p>
            <a:r>
              <a:rPr lang="en-US" dirty="0">
                <a:hlinkClick r:id="rId2"/>
              </a:rPr>
              <a:t>nancy@thesaagroup.com</a:t>
            </a:r>
            <a:endParaRPr lang="en-US" dirty="0"/>
          </a:p>
          <a:p>
            <a:r>
              <a:rPr lang="en-US" dirty="0">
                <a:hlinkClick r:id="rId3"/>
              </a:rPr>
              <a:t>https://www.linkedin.com/in/nancymgreen/</a:t>
            </a:r>
            <a:endParaRPr lang="en-US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sz="2000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666666"/>
                </a:solidFill>
                <a:ea typeface="Calibri" panose="020F0502020204030204" pitchFamily="34" charset="0"/>
              </a:rPr>
              <a:t>Vicki Nolen, System Director, Clinical Excellence and Virtual Care, CHRISTUS Health</a:t>
            </a:r>
          </a:p>
          <a:p>
            <a:r>
              <a:rPr lang="en-US" u="sng" dirty="0">
                <a:hlinkClick r:id="rId4"/>
              </a:rPr>
              <a:t>vicki.nolen@christushealth.org</a:t>
            </a:r>
            <a:endParaRPr lang="en-US" u="sng" dirty="0"/>
          </a:p>
          <a:p>
            <a:r>
              <a:rPr lang="en-US" dirty="0">
                <a:hlinkClick r:id="rId5"/>
              </a:rPr>
              <a:t>https://www.linkedin.com/in/vicki-nolen-lvn-mapd-lssyb-6469611a/</a:t>
            </a:r>
            <a:endParaRPr lang="en-US" dirty="0"/>
          </a:p>
          <a:p>
            <a:endParaRPr lang="en-US" sz="2000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666666"/>
                </a:solidFill>
                <a:ea typeface="Calibri" panose="020F0502020204030204" pitchFamily="34" charset="0"/>
              </a:rPr>
              <a:t>Nathan </a:t>
            </a:r>
            <a:r>
              <a:rPr lang="en-US" sz="2000" b="1" dirty="0" err="1">
                <a:solidFill>
                  <a:srgbClr val="666666"/>
                </a:solidFill>
                <a:ea typeface="Calibri" panose="020F0502020204030204" pitchFamily="34" charset="0"/>
              </a:rPr>
              <a:t>Treloar</a:t>
            </a:r>
            <a:r>
              <a:rPr lang="en-US" sz="2000" b="1" dirty="0">
                <a:solidFill>
                  <a:srgbClr val="666666"/>
                </a:solidFill>
                <a:ea typeface="Calibri" panose="020F0502020204030204" pitchFamily="34" charset="0"/>
              </a:rPr>
              <a:t>, President &amp; COO, Orbita, Inc. </a:t>
            </a:r>
          </a:p>
          <a:p>
            <a:r>
              <a:rPr lang="en-US" u="sng" dirty="0">
                <a:hlinkClick r:id="rId6"/>
              </a:rPr>
              <a:t>nate@orbita.ai</a:t>
            </a:r>
            <a:endParaRPr lang="en-US" dirty="0"/>
          </a:p>
          <a:p>
            <a:r>
              <a:rPr lang="en-US" u="sng" dirty="0">
                <a:hlinkClick r:id="rId7"/>
              </a:rPr>
              <a:t>https://www.linkedin.com/in/ntreloar/</a:t>
            </a:r>
            <a:endParaRPr lang="en-US" sz="2000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sz="2000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666666"/>
                </a:solidFill>
                <a:ea typeface="Calibri" panose="020F0502020204030204" pitchFamily="34" charset="0"/>
              </a:rPr>
              <a:t>Charlotte Yeh, Chief Medical Officer, AARP Services, Inc.</a:t>
            </a:r>
          </a:p>
          <a:p>
            <a:pPr lvl="0"/>
            <a:r>
              <a:rPr lang="en-US" u="sng" dirty="0">
                <a:hlinkClick r:id="rId8"/>
              </a:rPr>
              <a:t>cyeh@aarp.org</a:t>
            </a:r>
            <a:endParaRPr lang="en-US" dirty="0"/>
          </a:p>
          <a:p>
            <a:r>
              <a:rPr lang="en-US" u="sng" dirty="0">
                <a:hlinkClick r:id="rId9"/>
              </a:rPr>
              <a:t>https://www.linkedin.com/in/charlotte-yeh-308415b/</a:t>
            </a:r>
            <a:endParaRPr lang="en-US" dirty="0"/>
          </a:p>
          <a:p>
            <a:endParaRPr lang="en-US" sz="2000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sz="1600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8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5247" y="413413"/>
            <a:ext cx="4187371" cy="1783443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5247" y="1146088"/>
            <a:ext cx="1123390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Prometo Medium" panose="020B0604020202020204"/>
              </a:rPr>
              <a:t>HIMSS and PCHAlliance COVID-19 initiatives and pages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meto Medium" panose="020B0604020202020204"/>
              </a:rPr>
              <a:t>Industry Call to Action sources, Resources for Individuals, Providers and Vendors – updated continuously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Prometo Medium" panose="020B0604020202020204"/>
                <a:hlinkClick r:id="rId2"/>
              </a:rPr>
              <a:t>http://www.pchalliance.org/covid-19-resources</a:t>
            </a:r>
            <a:endParaRPr lang="en-US" b="1" dirty="0">
              <a:solidFill>
                <a:schemeClr val="bg1"/>
              </a:solidFill>
              <a:latin typeface="Prometo Medium" panose="020B0604020202020204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meto Medium" panose="020B0604020202020204"/>
                <a:hlinkClick r:id="rId3"/>
              </a:rPr>
              <a:t>https://www.himss.org/news/coronavirus</a:t>
            </a:r>
            <a:r>
              <a:rPr lang="en-US" dirty="0">
                <a:solidFill>
                  <a:schemeClr val="bg1"/>
                </a:solidFill>
                <a:latin typeface="Prometo Medium" panose="020B0604020202020204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meto Medium" panose="020B0604020202020204"/>
              </a:rPr>
              <a:t>HIMSS20 Digital: Education, innovation and collaboration of the HIMSS Global Health Conference </a:t>
            </a:r>
            <a:r>
              <a:rPr lang="en-US">
                <a:solidFill>
                  <a:schemeClr val="bg1"/>
                </a:solidFill>
                <a:latin typeface="Prometo Medium" panose="020B0604020202020204"/>
              </a:rPr>
              <a:t>&amp; Exhibition </a:t>
            </a:r>
            <a:r>
              <a:rPr lang="en-US">
                <a:latin typeface="Prometo Medium" panose="020B0604020202020204"/>
                <a:hlinkClick r:id="rId4"/>
              </a:rPr>
              <a:t>https</a:t>
            </a:r>
            <a:r>
              <a:rPr lang="en-US" dirty="0">
                <a:latin typeface="Prometo Medium" panose="020B0604020202020204"/>
                <a:hlinkClick r:id="rId4"/>
              </a:rPr>
              <a:t>://www.himss.org/events/himss-digital</a:t>
            </a:r>
            <a:endParaRPr lang="en-US" b="1" dirty="0">
              <a:solidFill>
                <a:schemeClr val="bg1"/>
              </a:solidFill>
              <a:latin typeface="Prometo Medium" panose="020B0604020202020204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meto Medium" panose="020B0604020202020204"/>
              </a:rPr>
              <a:t>HIMSS Analytics Digital Health Indicator </a:t>
            </a:r>
            <a:r>
              <a:rPr lang="en-US" dirty="0">
                <a:latin typeface="Prometo Medium" panose="020B0604020202020204"/>
                <a:hlinkClick r:id="rId5"/>
              </a:rPr>
              <a:t>https://www.himssanalytics.org/dhi</a:t>
            </a:r>
            <a:endParaRPr lang="en-US" b="1" dirty="0">
              <a:solidFill>
                <a:schemeClr val="bg1"/>
              </a:solidFill>
              <a:latin typeface="Prometo Medium" panose="020B0604020202020204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Prometo Medium" panose="020B0604020202020204"/>
              </a:rPr>
              <a:t>2. Personal Connected Health Alliance (PCHAlliance), a HIMSS Innovation Company </a:t>
            </a:r>
            <a:r>
              <a:rPr lang="en-US" b="1" dirty="0">
                <a:solidFill>
                  <a:schemeClr val="bg1"/>
                </a:solidFill>
                <a:latin typeface="Prometo Medium" panose="020B0604020202020204"/>
                <a:hlinkClick r:id="rId6"/>
              </a:rPr>
              <a:t>www.pchalliance.or</a:t>
            </a:r>
            <a:r>
              <a:rPr lang="en-US" b="1" dirty="0">
                <a:solidFill>
                  <a:schemeClr val="bg1"/>
                </a:solidFill>
                <a:latin typeface="Prometo Medium" panose="020B0604020202020204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meto Medium" panose="020B0604020202020204"/>
              </a:rPr>
              <a:t>Member Engagement and Thought Leadership on Connected Health: Aging &amp; Technology, US Policy including CARES and telehealth, Regulatory including FDA Pre-Cert, European Initiatives like mHealth Hub, Connected Device Interoperability Standards including Continua and IHE</a:t>
            </a:r>
          </a:p>
          <a:p>
            <a:pPr fontAlgn="base"/>
            <a:r>
              <a:rPr lang="en-US" b="1" dirty="0">
                <a:solidFill>
                  <a:schemeClr val="bg1"/>
                </a:solidFill>
                <a:latin typeface="Prometo Medium" panose="020B0604020202020204"/>
                <a:cs typeface="Arial" panose="020B0604020202020204" pitchFamily="34" charset="0"/>
              </a:rPr>
              <a:t>3. HIMSS Learning Center –  HIMSS20 and ongoing programming (</a:t>
            </a:r>
            <a:r>
              <a:rPr lang="en-US" dirty="0">
                <a:latin typeface="Prometo Medium" panose="020B0604020202020204"/>
                <a:hlinkClick r:id="rId7"/>
              </a:rPr>
              <a:t>https://www.himsslearn.org/</a:t>
            </a:r>
            <a:r>
              <a:rPr lang="en-US" dirty="0">
                <a:latin typeface="Prometo Medium" panose="020B0604020202020204"/>
                <a:hlinkClick r:id="rId8"/>
              </a:rPr>
              <a:t>/</a:t>
            </a:r>
            <a:r>
              <a:rPr lang="en-US" dirty="0">
                <a:solidFill>
                  <a:schemeClr val="bg1"/>
                </a:solidFill>
                <a:latin typeface="Prometo Medium" panose="020B0604020202020204"/>
              </a:rPr>
              <a:t>)</a:t>
            </a:r>
            <a:endParaRPr lang="en-US" b="1" dirty="0">
              <a:solidFill>
                <a:schemeClr val="bg1"/>
              </a:solidFill>
              <a:latin typeface="Prometo Medium" panose="020B0604020202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A28063-1523-4D97-A7CF-AD146F6D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40557"/>
            <a:ext cx="11009317" cy="1340305"/>
          </a:xfrm>
        </p:spPr>
        <p:txBody>
          <a:bodyPr/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b="1" kern="1800" dirty="0">
                <a:latin typeface="Arial" panose="020B0604020202020204" pitchFamily="34" charset="0"/>
                <a:ea typeface="Times New Roman" panose="02020603050405020304" pitchFamily="18" charset="0"/>
              </a:rPr>
              <a:t>Invitation: Topic Development and Call for Panelists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34A82-5156-4ED7-9A1E-D5836F9D6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B0FFCB-C003-4C81-BE3B-98496BF78983}"/>
              </a:ext>
            </a:extLst>
          </p:cNvPr>
          <p:cNvSpPr/>
          <p:nvPr/>
        </p:nvSpPr>
        <p:spPr>
          <a:xfrm>
            <a:off x="678176" y="1904085"/>
            <a:ext cx="113995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Upcoming PCHA Innovation Exchange webinars:</a:t>
            </a:r>
          </a:p>
          <a:p>
            <a:endParaRPr lang="en-US" sz="2400" b="1" dirty="0">
              <a:solidFill>
                <a:srgbClr val="666666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666666"/>
                </a:solidFill>
              </a:rPr>
              <a:t>In Home Healthcare Delivery Channels and Accessibility for the Aging, </a:t>
            </a:r>
            <a:r>
              <a:rPr lang="en-US" sz="2400" b="1" dirty="0">
                <a:solidFill>
                  <a:srgbClr val="666666"/>
                </a:solidFill>
              </a:rPr>
              <a:t>Aug. 10, Noon CT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6666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666666"/>
                </a:solidFill>
              </a:rPr>
              <a:t>Building Trust in Technology for Adoption of Remote Patient Monitoring to Serve the Elderly,  </a:t>
            </a:r>
            <a:r>
              <a:rPr lang="en-US" sz="2400" b="1" dirty="0">
                <a:solidFill>
                  <a:srgbClr val="666666"/>
                </a:solidFill>
              </a:rPr>
              <a:t>Sept. 14, Noon CT</a:t>
            </a:r>
          </a:p>
          <a:p>
            <a:endParaRPr lang="en-US" sz="1600" dirty="0"/>
          </a:p>
          <a:p>
            <a:endParaRPr lang="en-US" sz="1600" b="1" dirty="0">
              <a:solidFill>
                <a:srgbClr val="666666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666666"/>
                </a:solidFill>
                <a:ea typeface="Times New Roman" panose="02020603050405020304" pitchFamily="18" charset="0"/>
              </a:rPr>
              <a:t>Submit topic ideas, abstracts and speaking interest for next HIMSS-PCHAlliance Aging &amp; Tech Webinar Series</a:t>
            </a:r>
          </a:p>
          <a:p>
            <a:endParaRPr lang="en-US" sz="1600" dirty="0"/>
          </a:p>
          <a:p>
            <a:r>
              <a:rPr lang="en-US" b="1" dirty="0">
                <a:solidFill>
                  <a:srgbClr val="666666"/>
                </a:solidFill>
                <a:ea typeface="Calibri" panose="020F0502020204030204" pitchFamily="34" charset="0"/>
              </a:rPr>
              <a:t>Submissions and interest in joining PCHA Aging &amp; Tech Task Force: </a:t>
            </a:r>
          </a:p>
          <a:p>
            <a:r>
              <a:rPr lang="en-US" b="1" dirty="0">
                <a:solidFill>
                  <a:srgbClr val="666666"/>
                </a:solidFill>
                <a:ea typeface="Calibri" panose="020F0502020204030204" pitchFamily="34" charset="0"/>
              </a:rPr>
              <a:t>Jody Toser, PCHAlliance, </a:t>
            </a:r>
            <a:r>
              <a:rPr lang="en-US" b="1" dirty="0">
                <a:solidFill>
                  <a:srgbClr val="666666"/>
                </a:solidFill>
                <a:ea typeface="Calibri" panose="020F0502020204030204" pitchFamily="34" charset="0"/>
                <a:hlinkClick r:id="rId2"/>
              </a:rPr>
              <a:t>jtoser@pchalliance.org</a:t>
            </a:r>
            <a:endParaRPr lang="en-US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b="1" dirty="0">
              <a:solidFill>
                <a:srgbClr val="666666"/>
              </a:solidFill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0168"/>
      </p:ext>
    </p:extLst>
  </p:cSld>
  <p:clrMapOvr>
    <a:masterClrMapping/>
  </p:clrMapOvr>
</p:sld>
</file>

<file path=ppt/theme/theme1.xml><?xml version="1.0" encoding="utf-8"?>
<a:theme xmlns:a="http://schemas.openxmlformats.org/drawingml/2006/main" name="Ravi Powerpoint Template">
  <a:themeElements>
    <a:clrScheme name="Custom 1">
      <a:dk1>
        <a:srgbClr val="000000"/>
      </a:dk1>
      <a:lt1>
        <a:srgbClr val="FFFFFF"/>
      </a:lt1>
      <a:dk2>
        <a:srgbClr val="777777"/>
      </a:dk2>
      <a:lt2>
        <a:srgbClr val="FEFCFF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5352F5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SlideCustomerData xmlns:xsi="http://www.w3.org/2001/XMLSchema-instance" xmlns:xsd="http://www.w3.org/2001/XMLSchema">
  <IsGroupedWithPreviues>false</IsGroupedWithPreviues>
  <IteratorID xsi:nil="true"/>
</SlideCustomerData>
</file>

<file path=customXml/item2.xml><?xml version="1.0" encoding="utf-8"?>
<SlideCustomerData xmlns:xsi="http://www.w3.org/2001/XMLSchema-instance" xmlns:xsd="http://www.w3.org/2001/XMLSchema">
  <IsGroupedWithPreviues>false</IsGroupedWithPreviues>
  <IteratorID xsi:nil="true"/>
</SlideCustomerData>
</file>

<file path=customXml/item3.xml><?xml version="1.0" encoding="utf-8"?>
<PresentationCustomerData xmlns:xsi="http://www.w3.org/2001/XMLSchema-instance" xmlns:xsd="http://www.w3.org/2001/XMLSchema">
  <ClientID xsi:nil="true"/>
  <ProjectID xsi:nil="true"/>
  <PresentationID xsi:nil="true"/>
  <DatasetID xsi:nil="true"/>
  <NeedChangeDatasource>false</NeedChangeDatasource>
  <IsTemplate>false</IsTemplate>
  <VariableMappings/>
  <VirtualVariables/>
</PresentationCustomerData>
</file>

<file path=customXml/item4.xml><?xml version="1.0" encoding="utf-8"?>
<SlideCustomerData xmlns:xsi="http://www.w3.org/2001/XMLSchema-instance" xmlns:xsd="http://www.w3.org/2001/XMLSchema">
  <IsGroupedWithPreviues>false</IsGroupedWithPreviues>
  <IteratorID xsi:nil="true"/>
</SlideCustomerData>
</file>

<file path=customXml/item5.xml><?xml version="1.0" encoding="utf-8"?>
<SlideCustomerData xmlns:xsi="http://www.w3.org/2001/XMLSchema-instance" xmlns:xsd="http://www.w3.org/2001/XMLSchema">
  <IsGroupedWithPreviues>false</IsGroupedWithPreviues>
  <IteratorID xsi:nil="true"/>
</SlideCustomerData>
</file>

<file path=customXml/item6.xml><?xml version="1.0" encoding="utf-8"?>
<SlideCustomerData xmlns:xsi="http://www.w3.org/2001/XMLSchema-instance" xmlns:xsd="http://www.w3.org/2001/XMLSchema">
  <IsGroupedWithPreviues>false</IsGroupedWithPreviues>
  <IteratorID xsi:nil="true"/>
</SlideCustomerData>
</file>

<file path=customXml/item7.xml><?xml version="1.0" encoding="utf-8"?>
<SlideCustomerData xmlns:xsi="http://www.w3.org/2001/XMLSchema-instance" xmlns:xsd="http://www.w3.org/2001/XMLSchema">
  <IsGroupedWithPreviues>false</IsGroupedWithPreviues>
  <IteratorID xsi:nil="true"/>
</SlideCustomerData>
</file>

<file path=customXml/itemProps1.xml><?xml version="1.0" encoding="utf-8"?>
<ds:datastoreItem xmlns:ds="http://schemas.openxmlformats.org/officeDocument/2006/customXml" ds:itemID="{CA750ACE-D929-4260-8754-9238F478D047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9AC1340-318F-48FB-865E-97F191F473F0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7199559-03EB-4168-9165-4D6E6833851A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5851A7E8-4F39-42EA-8C42-181C428ACE92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F9649DD5-894C-41D4-8470-644223C460CB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ED4913B4-F45D-445E-B506-076E3D450F03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59134C3E-1FA8-4475-A72D-F7D9EAD363EE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8944</TotalTime>
  <Words>777</Words>
  <Application>Microsoft Office PowerPoint</Application>
  <PresentationFormat>Widescreen</PresentationFormat>
  <Paragraphs>132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Prometo Medium</vt:lpstr>
      <vt:lpstr>Times New Roman</vt:lpstr>
      <vt:lpstr>Trebuchet MS</vt:lpstr>
      <vt:lpstr>Wingdings</vt:lpstr>
      <vt:lpstr>Ravi Powerpoint Template</vt:lpstr>
      <vt:lpstr>Custom Design</vt:lpstr>
      <vt:lpstr>PowerPoint Presentation</vt:lpstr>
      <vt:lpstr>PowerPoint Presentation</vt:lpstr>
      <vt:lpstr>The Impact of Loneliness Among Seniors</vt:lpstr>
      <vt:lpstr>Technology &amp; Being Connected [Source: aarp.org/disruptaging]</vt:lpstr>
      <vt:lpstr>PowerPoint Presentation</vt:lpstr>
      <vt:lpstr>Questions</vt:lpstr>
      <vt:lpstr>PowerPoint Presentation</vt:lpstr>
      <vt:lpstr>Resources</vt:lpstr>
      <vt:lpstr>Invitation: Topic Development and Call for Panelists</vt:lpstr>
      <vt:lpstr>PowerPoint Presentation</vt:lpstr>
      <vt:lpstr>Thank You! </vt:lpstr>
    </vt:vector>
  </TitlesOfParts>
  <Company>HIMSS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Villano, Chris</dc:creator>
  <cp:lastModifiedBy>Toser, Jody</cp:lastModifiedBy>
  <cp:revision>316</cp:revision>
  <dcterms:created xsi:type="dcterms:W3CDTF">2019-10-16T19:16:43Z</dcterms:created>
  <dcterms:modified xsi:type="dcterms:W3CDTF">2020-07-13T16:06:23Z</dcterms:modified>
</cp:coreProperties>
</file>